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78" r:id="rId2"/>
    <p:sldId id="280" r:id="rId3"/>
    <p:sldId id="326" r:id="rId4"/>
    <p:sldId id="296" r:id="rId5"/>
    <p:sldId id="329" r:id="rId6"/>
    <p:sldId id="295" r:id="rId7"/>
    <p:sldId id="318" r:id="rId8"/>
    <p:sldId id="319" r:id="rId9"/>
    <p:sldId id="332" r:id="rId10"/>
    <p:sldId id="327" r:id="rId11"/>
    <p:sldId id="312" r:id="rId12"/>
    <p:sldId id="334" r:id="rId13"/>
    <p:sldId id="303" r:id="rId14"/>
    <p:sldId id="325" r:id="rId15"/>
    <p:sldId id="307" r:id="rId16"/>
    <p:sldId id="304" r:id="rId17"/>
    <p:sldId id="335" r:id="rId18"/>
    <p:sldId id="330" r:id="rId19"/>
    <p:sldId id="291" r:id="rId20"/>
    <p:sldId id="33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A0A"/>
    <a:srgbClr val="A63030"/>
    <a:srgbClr val="520505"/>
    <a:srgbClr val="8B5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7" autoAdjust="0"/>
    <p:restoredTop sz="94660"/>
  </p:normalViewPr>
  <p:slideViewPr>
    <p:cSldViewPr snapToGrid="0">
      <p:cViewPr varScale="1">
        <p:scale>
          <a:sx n="114" d="100"/>
          <a:sy n="114" d="100"/>
        </p:scale>
        <p:origin x="792"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74" d="100"/>
          <a:sy n="74" d="100"/>
        </p:scale>
        <p:origin x="340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55DEF19-C477-47B3-9F51-C212E7ABBB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FD3A013-06D5-4055-BE61-1C01A99477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A373F6-DB14-4C69-AD51-6DD51B28F1C4}" type="datetimeFigureOut">
              <a:rPr lang="zh-CN" altLang="en-US" smtClean="0"/>
              <a:t>2023/8/15</a:t>
            </a:fld>
            <a:endParaRPr lang="zh-CN" altLang="en-US"/>
          </a:p>
        </p:txBody>
      </p:sp>
      <p:sp>
        <p:nvSpPr>
          <p:cNvPr id="4" name="页脚占位符 3">
            <a:extLst>
              <a:ext uri="{FF2B5EF4-FFF2-40B4-BE49-F238E27FC236}">
                <a16:creationId xmlns:a16="http://schemas.microsoft.com/office/drawing/2014/main" id="{51E1ADA1-8FB9-4809-9691-4E4A6F8226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F89D34B-AEBE-49B1-9DC6-EB139C043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DBB329-212E-4B12-8199-BD68A4A1D851}" type="slidenum">
              <a:rPr lang="zh-CN" altLang="en-US" smtClean="0"/>
              <a:t>‹#›</a:t>
            </a:fld>
            <a:endParaRPr lang="zh-CN" altLang="en-US"/>
          </a:p>
        </p:txBody>
      </p:sp>
    </p:spTree>
    <p:extLst>
      <p:ext uri="{BB962C8B-B14F-4D97-AF65-F5344CB8AC3E}">
        <p14:creationId xmlns:p14="http://schemas.microsoft.com/office/powerpoint/2010/main" val="103151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EAB61-299B-4095-8936-51E82402B67B}" type="datetimeFigureOut">
              <a:rPr lang="zh-CN" altLang="en-US" smtClean="0"/>
              <a:t>2023/8/15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3F25F-6496-4C76-AC01-EEC9B73978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8F06314-D6E7-1F43-8FA5-3AE1F30559FD}" type="datetime1">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B9A089-1576-5C4A-A71E-BC18A5B9D9AF}" type="datetime1">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3D9484-44A3-3440-A100-0EFAF0825EA8}" type="datetime1">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5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90500" y="152400"/>
            <a:ext cx="11825288" cy="6477000"/>
          </a:xfrm>
          <a:prstGeom prst="rect">
            <a:avLst/>
          </a:prstGeom>
          <a:solidFill>
            <a:schemeClr val="bg1">
              <a:lumMod val="85000"/>
            </a:schemeClr>
          </a:solidFill>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0"/>
          </p:nvPr>
        </p:nvSpPr>
        <p:spPr>
          <a:xfrm>
            <a:off x="5411702" y="834231"/>
            <a:ext cx="5191125" cy="5189538"/>
          </a:xfrm>
          <a:prstGeom prst="rect">
            <a:avLst/>
          </a:prstGeom>
          <a:solidFill>
            <a:schemeClr val="bg1">
              <a:lumMod val="95000"/>
            </a:schemeClr>
          </a:solidFill>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5" name="Picture Placeholder 24"/>
          <p:cNvSpPr>
            <a:spLocks noGrp="1"/>
          </p:cNvSpPr>
          <p:nvPr>
            <p:ph type="pic" sz="quarter" idx="15"/>
          </p:nvPr>
        </p:nvSpPr>
        <p:spPr>
          <a:xfrm>
            <a:off x="8005686" y="4252882"/>
            <a:ext cx="2437345" cy="1718640"/>
          </a:xfrm>
          <a:custGeom>
            <a:avLst/>
            <a:gdLst>
              <a:gd name="connsiteX0" fmla="*/ 0 w 2437345"/>
              <a:gd name="connsiteY0" fmla="*/ 0 h 1718640"/>
              <a:gd name="connsiteX1" fmla="*/ 2437345 w 2437345"/>
              <a:gd name="connsiteY1" fmla="*/ 0 h 1718640"/>
              <a:gd name="connsiteX2" fmla="*/ 1218673 w 2437345"/>
              <a:gd name="connsiteY2" fmla="*/ 1718640 h 1718640"/>
            </a:gdLst>
            <a:ahLst/>
            <a:cxnLst>
              <a:cxn ang="0">
                <a:pos x="connsiteX0" y="connsiteY0"/>
              </a:cxn>
              <a:cxn ang="0">
                <a:pos x="connsiteX1" y="connsiteY1"/>
              </a:cxn>
              <a:cxn ang="0">
                <a:pos x="connsiteX2" y="connsiteY2"/>
              </a:cxn>
            </a:cxnLst>
            <a:rect l="l" t="t" r="r" b="b"/>
            <a:pathLst>
              <a:path w="2437345" h="1718640">
                <a:moveTo>
                  <a:pt x="0" y="0"/>
                </a:moveTo>
                <a:lnTo>
                  <a:pt x="2437345" y="0"/>
                </a:lnTo>
                <a:lnTo>
                  <a:pt x="1218673" y="1718640"/>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4"/>
          </p:nvPr>
        </p:nvSpPr>
        <p:spPr>
          <a:xfrm>
            <a:off x="9348258" y="2358670"/>
            <a:ext cx="2437345" cy="1718640"/>
          </a:xfrm>
          <a:custGeom>
            <a:avLst/>
            <a:gdLst>
              <a:gd name="connsiteX0" fmla="*/ 0 w 2437345"/>
              <a:gd name="connsiteY0" fmla="*/ 0 h 1718640"/>
              <a:gd name="connsiteX1" fmla="*/ 2437345 w 2437345"/>
              <a:gd name="connsiteY1" fmla="*/ 0 h 1718640"/>
              <a:gd name="connsiteX2" fmla="*/ 1218673 w 2437345"/>
              <a:gd name="connsiteY2" fmla="*/ 1718640 h 1718640"/>
            </a:gdLst>
            <a:ahLst/>
            <a:cxnLst>
              <a:cxn ang="0">
                <a:pos x="connsiteX0" y="connsiteY0"/>
              </a:cxn>
              <a:cxn ang="0">
                <a:pos x="connsiteX1" y="connsiteY1"/>
              </a:cxn>
              <a:cxn ang="0">
                <a:pos x="connsiteX2" y="connsiteY2"/>
              </a:cxn>
            </a:cxnLst>
            <a:rect l="l" t="t" r="r" b="b"/>
            <a:pathLst>
              <a:path w="2437345" h="1718640">
                <a:moveTo>
                  <a:pt x="0" y="0"/>
                </a:moveTo>
                <a:lnTo>
                  <a:pt x="2437345" y="0"/>
                </a:lnTo>
                <a:lnTo>
                  <a:pt x="1218673" y="1718640"/>
                </a:lnTo>
                <a:close/>
              </a:path>
            </a:pathLst>
          </a:custGeom>
          <a:solidFill>
            <a:schemeClr val="bg1">
              <a:lumMod val="95000"/>
            </a:schemeClr>
          </a:solidFill>
        </p:spPr>
        <p:txBody>
          <a:bodyPr wrap="square">
            <a:noAutofit/>
          </a:bodyPr>
          <a:lstStyle/>
          <a:p>
            <a:endParaRPr lang="id-ID"/>
          </a:p>
        </p:txBody>
      </p:sp>
      <p:sp>
        <p:nvSpPr>
          <p:cNvPr id="21" name="Picture Placeholder 20"/>
          <p:cNvSpPr>
            <a:spLocks noGrp="1"/>
          </p:cNvSpPr>
          <p:nvPr>
            <p:ph type="pic" sz="quarter" idx="13"/>
          </p:nvPr>
        </p:nvSpPr>
        <p:spPr>
          <a:xfrm>
            <a:off x="8005686" y="2402212"/>
            <a:ext cx="2437345" cy="1718640"/>
          </a:xfrm>
          <a:custGeom>
            <a:avLst/>
            <a:gdLst>
              <a:gd name="connsiteX0" fmla="*/ 1218672 w 2437345"/>
              <a:gd name="connsiteY0" fmla="*/ 0 h 1718640"/>
              <a:gd name="connsiteX1" fmla="*/ 2437345 w 2437345"/>
              <a:gd name="connsiteY1" fmla="*/ 1718640 h 1718640"/>
              <a:gd name="connsiteX2" fmla="*/ 0 w 2437345"/>
              <a:gd name="connsiteY2" fmla="*/ 1718640 h 1718640"/>
            </a:gdLst>
            <a:ahLst/>
            <a:cxnLst>
              <a:cxn ang="0">
                <a:pos x="connsiteX0" y="connsiteY0"/>
              </a:cxn>
              <a:cxn ang="0">
                <a:pos x="connsiteX1" y="connsiteY1"/>
              </a:cxn>
              <a:cxn ang="0">
                <a:pos x="connsiteX2" y="connsiteY2"/>
              </a:cxn>
            </a:cxnLst>
            <a:rect l="l" t="t" r="r" b="b"/>
            <a:pathLst>
              <a:path w="2437345" h="1718640">
                <a:moveTo>
                  <a:pt x="1218672" y="0"/>
                </a:moveTo>
                <a:lnTo>
                  <a:pt x="2437345" y="1718640"/>
                </a:lnTo>
                <a:lnTo>
                  <a:pt x="0" y="1718640"/>
                </a:lnTo>
                <a:close/>
              </a:path>
            </a:pathLst>
          </a:custGeom>
          <a:solidFill>
            <a:schemeClr val="bg1">
              <a:lumMod val="95000"/>
            </a:schemeClr>
          </a:solidFill>
        </p:spPr>
        <p:txBody>
          <a:bodyPr wrap="square">
            <a:noAutofit/>
          </a:bodyPr>
          <a:lstStyle/>
          <a:p>
            <a:endParaRPr lang="id-ID"/>
          </a:p>
        </p:txBody>
      </p:sp>
      <p:sp>
        <p:nvSpPr>
          <p:cNvPr id="19" name="Picture Placeholder 18"/>
          <p:cNvSpPr>
            <a:spLocks noGrp="1"/>
          </p:cNvSpPr>
          <p:nvPr>
            <p:ph type="pic" sz="quarter" idx="11"/>
          </p:nvPr>
        </p:nvSpPr>
        <p:spPr>
          <a:xfrm>
            <a:off x="6663114" y="2358670"/>
            <a:ext cx="2437345" cy="1718640"/>
          </a:xfrm>
          <a:custGeom>
            <a:avLst/>
            <a:gdLst>
              <a:gd name="connsiteX0" fmla="*/ 0 w 2437345"/>
              <a:gd name="connsiteY0" fmla="*/ 0 h 1718640"/>
              <a:gd name="connsiteX1" fmla="*/ 2437345 w 2437345"/>
              <a:gd name="connsiteY1" fmla="*/ 0 h 1718640"/>
              <a:gd name="connsiteX2" fmla="*/ 1218673 w 2437345"/>
              <a:gd name="connsiteY2" fmla="*/ 1718640 h 1718640"/>
            </a:gdLst>
            <a:ahLst/>
            <a:cxnLst>
              <a:cxn ang="0">
                <a:pos x="connsiteX0" y="connsiteY0"/>
              </a:cxn>
              <a:cxn ang="0">
                <a:pos x="connsiteX1" y="connsiteY1"/>
              </a:cxn>
              <a:cxn ang="0">
                <a:pos x="connsiteX2" y="connsiteY2"/>
              </a:cxn>
            </a:cxnLst>
            <a:rect l="l" t="t" r="r" b="b"/>
            <a:pathLst>
              <a:path w="2437345" h="1718640">
                <a:moveTo>
                  <a:pt x="0" y="0"/>
                </a:moveTo>
                <a:lnTo>
                  <a:pt x="2437345" y="0"/>
                </a:lnTo>
                <a:lnTo>
                  <a:pt x="1218673" y="1718640"/>
                </a:lnTo>
                <a:close/>
              </a:path>
            </a:pathLst>
          </a:custGeom>
          <a:solidFill>
            <a:schemeClr val="bg1">
              <a:lumMod val="95000"/>
            </a:schemeClr>
          </a:solidFill>
        </p:spPr>
        <p:txBody>
          <a:bodyPr wrap="square">
            <a:noAutofit/>
          </a:bodyPr>
          <a:lstStyle/>
          <a:p>
            <a:endParaRPr lang="id-ID"/>
          </a:p>
        </p:txBody>
      </p:sp>
      <p:sp>
        <p:nvSpPr>
          <p:cNvPr id="17" name="Picture Placeholder 16"/>
          <p:cNvSpPr>
            <a:spLocks noGrp="1"/>
          </p:cNvSpPr>
          <p:nvPr>
            <p:ph type="pic" sz="quarter" idx="10"/>
          </p:nvPr>
        </p:nvSpPr>
        <p:spPr>
          <a:xfrm>
            <a:off x="6663114" y="522514"/>
            <a:ext cx="2437345" cy="1718640"/>
          </a:xfrm>
          <a:custGeom>
            <a:avLst/>
            <a:gdLst>
              <a:gd name="connsiteX0" fmla="*/ 1218672 w 2437345"/>
              <a:gd name="connsiteY0" fmla="*/ 0 h 1718640"/>
              <a:gd name="connsiteX1" fmla="*/ 2437345 w 2437345"/>
              <a:gd name="connsiteY1" fmla="*/ 1718640 h 1718640"/>
              <a:gd name="connsiteX2" fmla="*/ 0 w 2437345"/>
              <a:gd name="connsiteY2" fmla="*/ 1718640 h 1718640"/>
            </a:gdLst>
            <a:ahLst/>
            <a:cxnLst>
              <a:cxn ang="0">
                <a:pos x="connsiteX0" y="connsiteY0"/>
              </a:cxn>
              <a:cxn ang="0">
                <a:pos x="connsiteX1" y="connsiteY1"/>
              </a:cxn>
              <a:cxn ang="0">
                <a:pos x="connsiteX2" y="connsiteY2"/>
              </a:cxn>
            </a:cxnLst>
            <a:rect l="l" t="t" r="r" b="b"/>
            <a:pathLst>
              <a:path w="2437345" h="1718640">
                <a:moveTo>
                  <a:pt x="1218672" y="0"/>
                </a:moveTo>
                <a:lnTo>
                  <a:pt x="2437345" y="1718640"/>
                </a:lnTo>
                <a:lnTo>
                  <a:pt x="0" y="1718640"/>
                </a:lnTo>
                <a:close/>
              </a:path>
            </a:pathLst>
          </a:custGeom>
          <a:solidFill>
            <a:schemeClr val="bg1">
              <a:lumMod val="95000"/>
            </a:schemeClr>
          </a:solidFill>
        </p:spPr>
        <p:txBody>
          <a:bodyPr wrap="square">
            <a:noAutofit/>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6874017" y="0"/>
            <a:ext cx="4557798" cy="6057900"/>
          </a:xfrm>
          <a:prstGeom prst="rect">
            <a:avLst/>
          </a:prstGeom>
          <a:solidFill>
            <a:schemeClr val="bg1">
              <a:lumMod val="95000"/>
            </a:schemeClr>
          </a:solidFill>
        </p:spPr>
        <p:txBody>
          <a:bodyPr/>
          <a:lstStyle/>
          <a:p>
            <a:endParaRPr lang="id-ID"/>
          </a:p>
        </p:txBody>
      </p:sp>
      <p:sp>
        <p:nvSpPr>
          <p:cNvPr id="4" name="Picture Placeholder 8"/>
          <p:cNvSpPr>
            <a:spLocks noGrp="1"/>
          </p:cNvSpPr>
          <p:nvPr>
            <p:ph type="pic" sz="quarter" idx="11"/>
          </p:nvPr>
        </p:nvSpPr>
        <p:spPr>
          <a:xfrm>
            <a:off x="4799773" y="3606800"/>
            <a:ext cx="1844141" cy="2451100"/>
          </a:xfrm>
          <a:prstGeom prst="rect">
            <a:avLst/>
          </a:prstGeom>
          <a:solidFill>
            <a:schemeClr val="bg1">
              <a:lumMod val="95000"/>
            </a:schemeClr>
          </a:solidFill>
        </p:spPr>
        <p:txBody>
          <a:bodyPr/>
          <a:lstStyle/>
          <a:p>
            <a:endParaRPr lang="id-ID"/>
          </a:p>
        </p:txBody>
      </p:sp>
      <p:sp>
        <p:nvSpPr>
          <p:cNvPr id="5" name="Picture Placeholder 8"/>
          <p:cNvSpPr>
            <a:spLocks noGrp="1"/>
          </p:cNvSpPr>
          <p:nvPr>
            <p:ph type="pic" sz="quarter" idx="12"/>
          </p:nvPr>
        </p:nvSpPr>
        <p:spPr>
          <a:xfrm>
            <a:off x="2725529" y="3606800"/>
            <a:ext cx="1844141" cy="2451100"/>
          </a:xfrm>
          <a:prstGeom prst="rect">
            <a:avLst/>
          </a:prstGeom>
          <a:solidFill>
            <a:schemeClr val="bg1">
              <a:lumMod val="95000"/>
            </a:schemeClr>
          </a:solidFill>
        </p:spPr>
        <p:txBody>
          <a:bodyPr/>
          <a:lstStyle/>
          <a:p>
            <a:endParaRPr lang="id-ID" dirty="0"/>
          </a:p>
        </p:txBody>
      </p:sp>
      <p:sp>
        <p:nvSpPr>
          <p:cNvPr id="6" name="Picture Placeholder 8"/>
          <p:cNvSpPr>
            <a:spLocks noGrp="1"/>
          </p:cNvSpPr>
          <p:nvPr>
            <p:ph type="pic" sz="quarter" idx="13"/>
          </p:nvPr>
        </p:nvSpPr>
        <p:spPr>
          <a:xfrm>
            <a:off x="651285" y="3606800"/>
            <a:ext cx="1844141" cy="2451100"/>
          </a:xfrm>
          <a:prstGeom prst="rect">
            <a:avLst/>
          </a:prstGeom>
          <a:solidFill>
            <a:schemeClr val="bg1">
              <a:lumMod val="95000"/>
            </a:schemeClr>
          </a:solidFill>
        </p:spPr>
        <p:txBody>
          <a:bodyPr/>
          <a:lstStyle/>
          <a:p>
            <a:endParaRPr lang="id-ID"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5370286" cy="6858000"/>
          </a:xfrm>
          <a:prstGeom prst="rect">
            <a:avLst/>
          </a:prstGeom>
          <a:solidFill>
            <a:schemeClr val="bg1">
              <a:lumMod val="95000"/>
            </a:schemeClr>
          </a:solidFill>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6704" y="0"/>
            <a:ext cx="5608443" cy="5600700"/>
          </a:xfrm>
          <a:custGeom>
            <a:avLst/>
            <a:gdLst>
              <a:gd name="connsiteX0" fmla="*/ 0 w 5608443"/>
              <a:gd name="connsiteY0" fmla="*/ 0 h 5600700"/>
              <a:gd name="connsiteX1" fmla="*/ 5608443 w 5608443"/>
              <a:gd name="connsiteY1" fmla="*/ 0 h 5600700"/>
              <a:gd name="connsiteX2" fmla="*/ 0 w 5608443"/>
              <a:gd name="connsiteY2" fmla="*/ 5600700 h 5600700"/>
            </a:gdLst>
            <a:ahLst/>
            <a:cxnLst>
              <a:cxn ang="0">
                <a:pos x="connsiteX0" y="connsiteY0"/>
              </a:cxn>
              <a:cxn ang="0">
                <a:pos x="connsiteX1" y="connsiteY1"/>
              </a:cxn>
              <a:cxn ang="0">
                <a:pos x="connsiteX2" y="connsiteY2"/>
              </a:cxn>
            </a:cxnLst>
            <a:rect l="l" t="t" r="r" b="b"/>
            <a:pathLst>
              <a:path w="5608443" h="5600700">
                <a:moveTo>
                  <a:pt x="0" y="0"/>
                </a:moveTo>
                <a:lnTo>
                  <a:pt x="5608443" y="0"/>
                </a:lnTo>
                <a:lnTo>
                  <a:pt x="0" y="5600700"/>
                </a:lnTo>
                <a:close/>
              </a:path>
            </a:pathLst>
          </a:custGeom>
          <a:solidFill>
            <a:schemeClr val="bg1">
              <a:lumMod val="85000"/>
            </a:schemeClr>
          </a:solidFill>
        </p:spPr>
        <p:txBody>
          <a:bodyPr wrap="square">
            <a:noAutofit/>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A84DA4-8C2A-A74D-ADFB-1A35C3748CB4}" type="datetime1">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6704" y="1"/>
            <a:ext cx="9251863" cy="6857999"/>
          </a:xfrm>
          <a:custGeom>
            <a:avLst/>
            <a:gdLst>
              <a:gd name="connsiteX0" fmla="*/ 0 w 9251863"/>
              <a:gd name="connsiteY0" fmla="*/ 0 h 6857999"/>
              <a:gd name="connsiteX1" fmla="*/ 9251863 w 9251863"/>
              <a:gd name="connsiteY1" fmla="*/ 0 h 6857999"/>
              <a:gd name="connsiteX2" fmla="*/ 2384383 w 9251863"/>
              <a:gd name="connsiteY2" fmla="*/ 6857999 h 6857999"/>
              <a:gd name="connsiteX3" fmla="*/ 0 w 925186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251863" h="6857999">
                <a:moveTo>
                  <a:pt x="0" y="0"/>
                </a:moveTo>
                <a:lnTo>
                  <a:pt x="9251863" y="0"/>
                </a:lnTo>
                <a:lnTo>
                  <a:pt x="2384383" y="6857999"/>
                </a:lnTo>
                <a:lnTo>
                  <a:pt x="0" y="6857999"/>
                </a:lnTo>
                <a:close/>
              </a:path>
            </a:pathLst>
          </a:custGeom>
        </p:spPr>
        <p:txBody>
          <a:bodyPr wrap="square">
            <a:noAutofit/>
          </a:bodyPr>
          <a:lstStyle/>
          <a:p>
            <a:endParaRPr lang="id-ID"/>
          </a:p>
        </p:txBody>
      </p:sp>
      <p:grpSp>
        <p:nvGrpSpPr>
          <p:cNvPr id="3" name="Group 2"/>
          <p:cNvGrpSpPr/>
          <p:nvPr userDrawn="1"/>
        </p:nvGrpSpPr>
        <p:grpSpPr>
          <a:xfrm>
            <a:off x="2286000" y="0"/>
            <a:ext cx="9906000" cy="6858000"/>
            <a:chOff x="2286000" y="0"/>
            <a:chExt cx="9906000" cy="6858000"/>
          </a:xfrm>
        </p:grpSpPr>
        <p:sp>
          <p:nvSpPr>
            <p:cNvPr id="4" name="Right Triangle 3"/>
            <p:cNvSpPr/>
            <p:nvPr/>
          </p:nvSpPr>
          <p:spPr>
            <a:xfrm flipH="1">
              <a:off x="2286000" y="0"/>
              <a:ext cx="6879160" cy="6858000"/>
            </a:xfrm>
            <a:prstGeom prst="r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9165160" y="0"/>
              <a:ext cx="302684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286000" y="0"/>
            <a:ext cx="9906000" cy="6858000"/>
          </a:xfrm>
          <a:custGeom>
            <a:avLst/>
            <a:gdLst>
              <a:gd name="connsiteX0" fmla="*/ 0 w 9906000"/>
              <a:gd name="connsiteY0" fmla="*/ 0 h 6858000"/>
              <a:gd name="connsiteX1" fmla="*/ 6879160 w 9906000"/>
              <a:gd name="connsiteY1" fmla="*/ 0 h 6858000"/>
              <a:gd name="connsiteX2" fmla="*/ 9906000 w 9906000"/>
              <a:gd name="connsiteY2" fmla="*/ 0 h 6858000"/>
              <a:gd name="connsiteX3" fmla="*/ 9906000 w 9906000"/>
              <a:gd name="connsiteY3" fmla="*/ 6858000 h 6858000"/>
              <a:gd name="connsiteX4" fmla="*/ 6879160 w 990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0" h="6858000">
                <a:moveTo>
                  <a:pt x="0" y="0"/>
                </a:moveTo>
                <a:lnTo>
                  <a:pt x="6879160" y="0"/>
                </a:lnTo>
                <a:lnTo>
                  <a:pt x="9906000" y="0"/>
                </a:lnTo>
                <a:lnTo>
                  <a:pt x="9906000" y="6858000"/>
                </a:lnTo>
                <a:lnTo>
                  <a:pt x="6879160" y="6858000"/>
                </a:lnTo>
                <a:close/>
              </a:path>
            </a:pathLst>
          </a:custGeom>
        </p:spPr>
        <p:txBody>
          <a:bodyPr wrap="square">
            <a:noAutofit/>
          </a:bodyPr>
          <a:lstStyle/>
          <a:p>
            <a:endParaRPr lang="id-ID"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6226848" y="1886571"/>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lvl1pPr>
              <a:defRPr sz="1335"/>
            </a:lvl1pPr>
          </a:lstStyle>
          <a:p>
            <a:endParaRPr lang="en-US"/>
          </a:p>
        </p:txBody>
      </p:sp>
      <p:sp>
        <p:nvSpPr>
          <p:cNvPr id="20" name="Picture Placeholder 19"/>
          <p:cNvSpPr>
            <a:spLocks noGrp="1"/>
          </p:cNvSpPr>
          <p:nvPr>
            <p:ph type="pic" sz="quarter" idx="12"/>
          </p:nvPr>
        </p:nvSpPr>
        <p:spPr>
          <a:xfrm>
            <a:off x="8977023" y="-863604"/>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lvl1pPr>
              <a:defRPr sz="1335"/>
            </a:lvl1pPr>
          </a:lstStyle>
          <a:p>
            <a:endParaRPr lang="en-US"/>
          </a:p>
        </p:txBody>
      </p:sp>
      <p:sp>
        <p:nvSpPr>
          <p:cNvPr id="21" name="Picture Placeholder 20"/>
          <p:cNvSpPr>
            <a:spLocks noGrp="1"/>
          </p:cNvSpPr>
          <p:nvPr>
            <p:ph type="pic" sz="quarter" idx="13"/>
          </p:nvPr>
        </p:nvSpPr>
        <p:spPr>
          <a:xfrm>
            <a:off x="11727200" y="1886571"/>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lvl1pPr>
              <a:defRPr sz="1335"/>
            </a:lvl1pPr>
          </a:lstStyle>
          <a:p>
            <a:endParaRPr lang="en-US"/>
          </a:p>
        </p:txBody>
      </p:sp>
      <p:sp>
        <p:nvSpPr>
          <p:cNvPr id="22" name="Picture Placeholder 21"/>
          <p:cNvSpPr>
            <a:spLocks noGrp="1"/>
          </p:cNvSpPr>
          <p:nvPr>
            <p:ph type="pic" sz="quarter" idx="14"/>
          </p:nvPr>
        </p:nvSpPr>
        <p:spPr>
          <a:xfrm>
            <a:off x="8977026" y="4632019"/>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lvl1pPr>
              <a:defRPr sz="1335"/>
            </a:lvl1pPr>
          </a:lstStyle>
          <a:p>
            <a:endParaRPr lang="en-US"/>
          </a:p>
        </p:txBody>
      </p:sp>
      <p:sp>
        <p:nvSpPr>
          <p:cNvPr id="10" name="Picture Placeholder 12"/>
          <p:cNvSpPr>
            <a:spLocks noGrp="1"/>
          </p:cNvSpPr>
          <p:nvPr userDrawn="1">
            <p:ph type="pic" sz="quarter" idx="15"/>
          </p:nvPr>
        </p:nvSpPr>
        <p:spPr>
          <a:xfrm>
            <a:off x="3476672" y="4632019"/>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lvl1pPr>
              <a:defRPr sz="1335"/>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10202" y="-1"/>
            <a:ext cx="6781799"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lIns="68580" tIns="34290" rIns="68580" bIns="34290">
            <a:noAutofit/>
          </a:bodyPr>
          <a:lstStyle>
            <a:lvl1pPr>
              <a:defRPr sz="1335"/>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0" y="0"/>
            <a:ext cx="12192000" cy="6858000"/>
          </a:xfrm>
          <a:prstGeom prst="rect">
            <a:avLst/>
          </a:prstGeom>
        </p:spPr>
        <p:txBody>
          <a:bodyPr lIns="68580" tIns="34290" rIns="68580" bIns="34290"/>
          <a:lstStyle>
            <a:lvl1pPr>
              <a:defRPr sz="1335"/>
            </a:lvl1pPr>
          </a:lstStyle>
          <a:p>
            <a:endParaRPr lang="en-US"/>
          </a:p>
        </p:txBody>
      </p:sp>
      <p:sp>
        <p:nvSpPr>
          <p:cNvPr id="12" name="Picture Placeholder 11"/>
          <p:cNvSpPr>
            <a:spLocks noGrp="1"/>
          </p:cNvSpPr>
          <p:nvPr>
            <p:ph type="pic" sz="quarter" idx="10"/>
          </p:nvPr>
        </p:nvSpPr>
        <p:spPr>
          <a:xfrm>
            <a:off x="2" y="-1"/>
            <a:ext cx="1557865" cy="3493855"/>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lIns="68580" tIns="34290" rIns="68580" bIns="34290">
            <a:noAutofit/>
          </a:bodyPr>
          <a:lstStyle>
            <a:lvl1pPr>
              <a:defRPr sz="1335"/>
            </a:lvl1pPr>
          </a:lstStyle>
          <a:p>
            <a:endParaRPr lang="en-US"/>
          </a:p>
        </p:txBody>
      </p:sp>
      <p:sp>
        <p:nvSpPr>
          <p:cNvPr id="5" name="Picture Placeholder 11"/>
          <p:cNvSpPr>
            <a:spLocks noGrp="1"/>
          </p:cNvSpPr>
          <p:nvPr>
            <p:ph type="pic" sz="quarter" idx="11"/>
          </p:nvPr>
        </p:nvSpPr>
        <p:spPr>
          <a:xfrm>
            <a:off x="5825069" y="-1"/>
            <a:ext cx="6366932" cy="3493855"/>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lIns="68580" tIns="34290" rIns="68580" bIns="34290">
            <a:noAutofit/>
          </a:bodyPr>
          <a:lstStyle>
            <a:lvl1pPr>
              <a:defRPr sz="1335"/>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16"/>
          <p:cNvSpPr>
            <a:spLocks noGrp="1"/>
          </p:cNvSpPr>
          <p:nvPr>
            <p:ph type="pic" sz="quarter" idx="11"/>
          </p:nvPr>
        </p:nvSpPr>
        <p:spPr>
          <a:xfrm>
            <a:off x="793134" y="-2578862"/>
            <a:ext cx="5157723" cy="5157723"/>
          </a:xfrm>
          <a:custGeom>
            <a:avLst/>
            <a:gdLst>
              <a:gd name="connsiteX0" fmla="*/ 2177448 w 4354896"/>
              <a:gd name="connsiteY0" fmla="*/ 0 h 4354896"/>
              <a:gd name="connsiteX1" fmla="*/ 4354896 w 4354896"/>
              <a:gd name="connsiteY1" fmla="*/ 2177448 h 4354896"/>
              <a:gd name="connsiteX2" fmla="*/ 2177448 w 4354896"/>
              <a:gd name="connsiteY2" fmla="*/ 4354896 h 4354896"/>
              <a:gd name="connsiteX3" fmla="*/ 0 w 4354896"/>
              <a:gd name="connsiteY3" fmla="*/ 2177448 h 4354896"/>
            </a:gdLst>
            <a:ahLst/>
            <a:cxnLst>
              <a:cxn ang="0">
                <a:pos x="connsiteX0" y="connsiteY0"/>
              </a:cxn>
              <a:cxn ang="0">
                <a:pos x="connsiteX1" y="connsiteY1"/>
              </a:cxn>
              <a:cxn ang="0">
                <a:pos x="connsiteX2" y="connsiteY2"/>
              </a:cxn>
              <a:cxn ang="0">
                <a:pos x="connsiteX3" y="connsiteY3"/>
              </a:cxn>
            </a:cxnLst>
            <a:rect l="l" t="t" r="r" b="b"/>
            <a:pathLst>
              <a:path w="4354896" h="4354896">
                <a:moveTo>
                  <a:pt x="2177448" y="0"/>
                </a:moveTo>
                <a:lnTo>
                  <a:pt x="4354896" y="2177448"/>
                </a:lnTo>
                <a:lnTo>
                  <a:pt x="2177448" y="4354896"/>
                </a:lnTo>
                <a:lnTo>
                  <a:pt x="0" y="2177448"/>
                </a:lnTo>
                <a:close/>
              </a:path>
            </a:pathLst>
          </a:custGeom>
        </p:spPr>
        <p:txBody>
          <a:bodyPr wrap="square">
            <a:noAutofit/>
          </a:bodyPr>
          <a:lstStyle/>
          <a:p>
            <a:endParaRPr lang="id-ID"/>
          </a:p>
        </p:txBody>
      </p:sp>
      <p:sp>
        <p:nvSpPr>
          <p:cNvPr id="6" name="Picture Placeholder 16"/>
          <p:cNvSpPr>
            <a:spLocks noGrp="1"/>
          </p:cNvSpPr>
          <p:nvPr>
            <p:ph type="pic" sz="quarter" idx="12"/>
          </p:nvPr>
        </p:nvSpPr>
        <p:spPr>
          <a:xfrm>
            <a:off x="793133" y="4279138"/>
            <a:ext cx="5157723" cy="5157723"/>
          </a:xfrm>
          <a:custGeom>
            <a:avLst/>
            <a:gdLst>
              <a:gd name="connsiteX0" fmla="*/ 2177448 w 4354896"/>
              <a:gd name="connsiteY0" fmla="*/ 0 h 4354896"/>
              <a:gd name="connsiteX1" fmla="*/ 4354896 w 4354896"/>
              <a:gd name="connsiteY1" fmla="*/ 2177448 h 4354896"/>
              <a:gd name="connsiteX2" fmla="*/ 2177448 w 4354896"/>
              <a:gd name="connsiteY2" fmla="*/ 4354896 h 4354896"/>
              <a:gd name="connsiteX3" fmla="*/ 0 w 4354896"/>
              <a:gd name="connsiteY3" fmla="*/ 2177448 h 4354896"/>
            </a:gdLst>
            <a:ahLst/>
            <a:cxnLst>
              <a:cxn ang="0">
                <a:pos x="connsiteX0" y="connsiteY0"/>
              </a:cxn>
              <a:cxn ang="0">
                <a:pos x="connsiteX1" y="connsiteY1"/>
              </a:cxn>
              <a:cxn ang="0">
                <a:pos x="connsiteX2" y="connsiteY2"/>
              </a:cxn>
              <a:cxn ang="0">
                <a:pos x="connsiteX3" y="connsiteY3"/>
              </a:cxn>
            </a:cxnLst>
            <a:rect l="l" t="t" r="r" b="b"/>
            <a:pathLst>
              <a:path w="4354896" h="4354896">
                <a:moveTo>
                  <a:pt x="2177448" y="0"/>
                </a:moveTo>
                <a:lnTo>
                  <a:pt x="4354896" y="2177448"/>
                </a:lnTo>
                <a:lnTo>
                  <a:pt x="2177448" y="4354896"/>
                </a:lnTo>
                <a:lnTo>
                  <a:pt x="0" y="2177448"/>
                </a:lnTo>
                <a:close/>
              </a:path>
            </a:pathLst>
          </a:custGeom>
        </p:spPr>
        <p:txBody>
          <a:bodyPr wrap="square">
            <a:noAutofit/>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12192000" cy="6858000"/>
          </a:xfrm>
          <a:prstGeom prst="rect">
            <a:avLst/>
          </a:prstGeom>
          <a:solidFill>
            <a:schemeClr val="bg1">
              <a:lumMod val="95000"/>
            </a:schemeClr>
          </a:solidFill>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90500" y="152400"/>
            <a:ext cx="6477000" cy="6477000"/>
          </a:xfrm>
          <a:prstGeom prst="rect">
            <a:avLst/>
          </a:prstGeom>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821714" y="0"/>
            <a:ext cx="5370286" cy="6858000"/>
          </a:xfrm>
          <a:prstGeom prst="rect">
            <a:avLst/>
          </a:prstGeom>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0A23A1C-5EDF-D44A-9AC3-BD82EF79F831}" type="datetime1">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BFB1C0-94A1-3D4D-A803-788BE4CCF52D}" type="datetime1">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72BF46-5C04-0F47-ACB4-6A1662B61183}" type="datetime1">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6912B7-0CEE-744E-B63E-BB5FBBFA31CC}" type="datetime1">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D4664E-2980-E24E-BA24-34798412B42C}" type="datetime1">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E051DD6-5B04-ED42-8582-FBFC5F58C3E1}" type="datetime1">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47DDB4-F82B-244C-AAFE-AA870F0C1A22}" type="datetime1">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606BA-BDB5-42A9-8303-C71C36B1FAA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37165-BDD5-2446-A225-B2A536F7ACB2}" type="datetime1">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606BA-BDB5-42A9-8303-C71C36B1FAA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1275"/>
            <a:ext cx="12192000" cy="4171950"/>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044825" y="522604"/>
            <a:ext cx="6560750" cy="7067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pic>
        <p:nvPicPr>
          <p:cNvPr id="21" name="图片 20" descr="G:\大学生记者团\校徽3.png校徽3"/>
          <p:cNvPicPr>
            <a:picLocks noChangeAspect="1"/>
          </p:cNvPicPr>
          <p:nvPr/>
        </p:nvPicPr>
        <p:blipFill>
          <a:blip r:embed="rId3"/>
          <a:srcRect/>
          <a:stretch>
            <a:fillRect/>
          </a:stretch>
        </p:blipFill>
        <p:spPr>
          <a:xfrm>
            <a:off x="1310005" y="-41275"/>
            <a:ext cx="1734820" cy="1834515"/>
          </a:xfrm>
          <a:prstGeom prst="rect">
            <a:avLst/>
          </a:prstGeom>
          <a:effectLst>
            <a:outerShdw blurRad="50800" dist="38100" dir="2700000" algn="tl" rotWithShape="0">
              <a:prstClr val="black">
                <a:alpha val="40000"/>
              </a:prstClr>
            </a:outerShdw>
          </a:effectLst>
        </p:spPr>
      </p:pic>
      <p:pic>
        <p:nvPicPr>
          <p:cNvPr id="22" name="图片 21" descr="1"/>
          <p:cNvPicPr>
            <a:picLocks noChangeAspect="1"/>
          </p:cNvPicPr>
          <p:nvPr/>
        </p:nvPicPr>
        <p:blipFill>
          <a:blip r:embed="rId4"/>
          <a:stretch>
            <a:fillRect/>
          </a:stretch>
        </p:blipFill>
        <p:spPr>
          <a:xfrm>
            <a:off x="-14605" y="4023360"/>
            <a:ext cx="12192000" cy="654685"/>
          </a:xfrm>
          <a:prstGeom prst="rect">
            <a:avLst/>
          </a:prstGeom>
        </p:spPr>
      </p:pic>
      <p:sp>
        <p:nvSpPr>
          <p:cNvPr id="5" name="文本框 4"/>
          <p:cNvSpPr txBox="1"/>
          <p:nvPr/>
        </p:nvSpPr>
        <p:spPr>
          <a:xfrm>
            <a:off x="-288020" y="1793238"/>
            <a:ext cx="12768040" cy="1932773"/>
          </a:xfrm>
          <a:prstGeom prst="rect">
            <a:avLst/>
          </a:prstGeom>
          <a:noFill/>
        </p:spPr>
        <p:txBody>
          <a:bodyPr wrap="square" rtlCol="0">
            <a:spAutoFit/>
          </a:bodyPr>
          <a:lstStyle/>
          <a:p>
            <a:pPr algn="ctr">
              <a:lnSpc>
                <a:spcPct val="150000"/>
              </a:lnSpc>
              <a:spcAft>
                <a:spcPts val="800"/>
              </a:spcAft>
            </a:pPr>
            <a:r>
              <a:rPr lang="en-US" altLang="zh-CN" sz="4000" b="1" spc="700" dirty="0">
                <a:solidFill>
                  <a:schemeClr val="bg1"/>
                </a:solidFill>
                <a:latin typeface="Microsoft YaHei" panose="020B0503020204020204" pitchFamily="34" charset="-122"/>
                <a:ea typeface="Microsoft YaHei" panose="020B0503020204020204" pitchFamily="34" charset="-122"/>
              </a:rPr>
              <a:t>《</a:t>
            </a:r>
            <a:r>
              <a:rPr lang="zh-CN" altLang="zh-CN" sz="4000" b="1" spc="700" dirty="0">
                <a:solidFill>
                  <a:schemeClr val="bg1"/>
                </a:solidFill>
                <a:latin typeface="Microsoft YaHei" panose="020B0503020204020204" pitchFamily="34" charset="-122"/>
                <a:ea typeface="Microsoft YaHei" panose="020B0503020204020204" pitchFamily="34" charset="-122"/>
              </a:rPr>
              <a:t>安踏奥运科技研发</a:t>
            </a:r>
            <a:r>
              <a:rPr lang="en-US" altLang="zh-CN" sz="4000" b="1" spc="700" dirty="0">
                <a:solidFill>
                  <a:schemeClr val="bg1"/>
                </a:solidFill>
                <a:latin typeface="Microsoft YaHei" panose="020B0503020204020204" pitchFamily="34" charset="-122"/>
                <a:ea typeface="Microsoft YaHei" panose="020B0503020204020204" pitchFamily="34" charset="-122"/>
              </a:rPr>
              <a:t>》</a:t>
            </a:r>
            <a:endParaRPr lang="zh-CN" altLang="zh-CN" sz="4000" b="1" spc="700" dirty="0">
              <a:solidFill>
                <a:schemeClr val="bg1"/>
              </a:solidFill>
              <a:latin typeface="Microsoft YaHei" panose="020B0503020204020204" pitchFamily="34" charset="-122"/>
              <a:ea typeface="Microsoft YaHei" panose="020B0503020204020204" pitchFamily="34" charset="-122"/>
            </a:endParaRPr>
          </a:p>
          <a:p>
            <a:pPr algn="ctr">
              <a:lnSpc>
                <a:spcPct val="150000"/>
              </a:lnSpc>
              <a:spcAft>
                <a:spcPts val="800"/>
              </a:spcAft>
            </a:pPr>
            <a:r>
              <a:rPr lang="zh-CN" altLang="en-US" sz="4000" b="1" spc="700" dirty="0">
                <a:solidFill>
                  <a:schemeClr val="bg1"/>
                </a:solidFill>
                <a:latin typeface="Microsoft YaHei" panose="020B0503020204020204" pitchFamily="34" charset="-122"/>
                <a:ea typeface="Microsoft YaHei" panose="020B0503020204020204" pitchFamily="34" charset="-122"/>
              </a:rPr>
              <a:t>中长跑钉鞋跑步经济性及下肢生物力学分析</a:t>
            </a:r>
            <a:endParaRPr lang="zh-CN" altLang="en-US" sz="4000" b="1" spc="700" dirty="0">
              <a:solidFill>
                <a:schemeClr val="bg1"/>
              </a:solidFill>
              <a:uFillTx/>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6C9B7B4-1814-C0B3-1849-CA7C693CE6D4}"/>
              </a:ext>
            </a:extLst>
          </p:cNvPr>
          <p:cNvSpPr txBox="1"/>
          <p:nvPr/>
        </p:nvSpPr>
        <p:spPr>
          <a:xfrm>
            <a:off x="3104197" y="1048928"/>
            <a:ext cx="4514215" cy="398780"/>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701438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spc="900" dirty="0" err="1">
                <a:solidFill>
                  <a:prstClr val="white"/>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Opensim</a:t>
            </a:r>
            <a:r>
              <a:rPr lang="zh-CN" altLang="en-US" sz="2800" b="1" spc="900" dirty="0">
                <a:solidFill>
                  <a:prstClr val="white"/>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介绍</a:t>
            </a:r>
            <a:endPar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10</a:t>
            </a:fld>
            <a:endParaRPr lang="zh-CN" altLang="en-US"/>
          </a:p>
        </p:txBody>
      </p:sp>
      <p:sp>
        <p:nvSpPr>
          <p:cNvPr id="10" name="文本框 9">
            <a:extLst>
              <a:ext uri="{FF2B5EF4-FFF2-40B4-BE49-F238E27FC236}">
                <a16:creationId xmlns:a16="http://schemas.microsoft.com/office/drawing/2014/main" id="{7537AFDA-617E-C0D8-5E9A-47DBB7EF5BD9}"/>
              </a:ext>
            </a:extLst>
          </p:cNvPr>
          <p:cNvSpPr txBox="1"/>
          <p:nvPr/>
        </p:nvSpPr>
        <p:spPr>
          <a:xfrm>
            <a:off x="227732" y="1150688"/>
            <a:ext cx="11722565" cy="2475165"/>
          </a:xfrm>
          <a:prstGeom prst="rect">
            <a:avLst/>
          </a:prstGeom>
          <a:noFill/>
        </p:spPr>
        <p:txBody>
          <a:bodyPr wrap="square" rtlCol="0">
            <a:spAutoFit/>
          </a:bodyPr>
          <a:lstStyle/>
          <a:p>
            <a:pPr indent="457200" algn="just">
              <a:lnSpc>
                <a:spcPct val="150000"/>
              </a:lnSpc>
            </a:pPr>
            <a:r>
              <a:rPr kumimoji="1" lang="en" altLang="zh-CN" sz="1500" dirty="0" err="1">
                <a:latin typeface="Times New Roman" panose="02020603050405020304" pitchFamily="18" charset="0"/>
                <a:ea typeface="Microsoft YaHei" panose="020B0503020204020204" pitchFamily="34" charset="-122"/>
                <a:cs typeface="Times New Roman" panose="02020603050405020304" pitchFamily="18" charset="0"/>
              </a:rPr>
              <a:t>OpenSim</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是美国斯坦福大学开发的对人体肌肉骨骼系统进行建模分析的多体动力学软件，其建模理论基于</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HILL</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肌肉结构力学模型，它能精准地构建、交换和分析肌肉骨骼系统，求解单个肌肉激活和肌力，实现人体运动的动态模拟</a:t>
            </a:r>
            <a:r>
              <a:rPr kumimoji="1" lang="en-US" altLang="zh-CN" sz="1500" baseline="300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endParaRPr>
          </a:p>
          <a:p>
            <a:pPr indent="457200" algn="just">
              <a:lnSpc>
                <a:spcPct val="150000"/>
              </a:lnSpc>
            </a:pPr>
            <a:r>
              <a:rPr kumimoji="1" lang="en" altLang="zh-CN" sz="1500" dirty="0" err="1">
                <a:latin typeface="Times New Roman" panose="02020603050405020304" pitchFamily="18" charset="0"/>
                <a:ea typeface="Microsoft YaHei" panose="020B0503020204020204" pitchFamily="34" charset="-122"/>
                <a:cs typeface="Times New Roman" panose="02020603050405020304" pitchFamily="18" charset="0"/>
              </a:rPr>
              <a:t>OpenSim</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工具：</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Scale</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模型缩放工具（将通用人体模型缩放为受试者尺寸）、</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IK</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Inverse Kinematics</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）逆运动学工具（利用</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Marker</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轨迹获取关节角度）、</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ID</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Inverse Dynamics</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）逆动力学（获取关节力矩）、</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RRA</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Reduce Residual Algorithm</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）残差优化（最大程度地减少建模和</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Marker</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数据处理错误的影响，改变模型躯干质心并允许</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IK</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运动学发生变化，以便与地面反作用力数据更加动态地一致）、</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SO</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Static</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500" dirty="0" err="1">
                <a:latin typeface="Times New Roman" panose="02020603050405020304" pitchFamily="18" charset="0"/>
                <a:ea typeface="Microsoft YaHei" panose="020B0503020204020204" pitchFamily="34" charset="-122"/>
                <a:cs typeface="Times New Roman" panose="02020603050405020304" pitchFamily="18" charset="0"/>
              </a:rPr>
              <a:t>Optimation</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）静态优化（用反向动力学方法求解出各个关节的关节力矩，然后在运动轨迹的每个时间点进行参数优化解决肌肉冗余问题</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CMC</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Computed Muscle Control</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）肌肉分析工具（计算肌肉肌腱长度、肌肉力及肌肉激活程度等） </a:t>
            </a:r>
          </a:p>
        </p:txBody>
      </p:sp>
      <p:pic>
        <p:nvPicPr>
          <p:cNvPr id="16" name="图片 15">
            <a:extLst>
              <a:ext uri="{FF2B5EF4-FFF2-40B4-BE49-F238E27FC236}">
                <a16:creationId xmlns:a16="http://schemas.microsoft.com/office/drawing/2014/main" id="{26D6ADDB-8835-5C63-B732-D4A9EA87B0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4677" y="4187836"/>
            <a:ext cx="7247993" cy="1778066"/>
          </a:xfrm>
          <a:prstGeom prst="rect">
            <a:avLst/>
          </a:prstGeom>
        </p:spPr>
      </p:pic>
      <p:pic>
        <p:nvPicPr>
          <p:cNvPr id="5" name="图片 4">
            <a:extLst>
              <a:ext uri="{FF2B5EF4-FFF2-40B4-BE49-F238E27FC236}">
                <a16:creationId xmlns:a16="http://schemas.microsoft.com/office/drawing/2014/main" id="{470B49BB-FC70-C8C3-05B3-7FF2A9C2D431}"/>
              </a:ext>
            </a:extLst>
          </p:cNvPr>
          <p:cNvPicPr>
            <a:picLocks noChangeAspect="1"/>
          </p:cNvPicPr>
          <p:nvPr/>
        </p:nvPicPr>
        <p:blipFill>
          <a:blip r:embed="rId5"/>
          <a:stretch>
            <a:fillRect/>
          </a:stretch>
        </p:blipFill>
        <p:spPr>
          <a:xfrm>
            <a:off x="7482468" y="3544337"/>
            <a:ext cx="4467829" cy="3254344"/>
          </a:xfrm>
          <a:prstGeom prst="rect">
            <a:avLst/>
          </a:prstGeom>
        </p:spPr>
      </p:pic>
    </p:spTree>
    <p:extLst>
      <p:ext uri="{BB962C8B-B14F-4D97-AF65-F5344CB8AC3E}">
        <p14:creationId xmlns:p14="http://schemas.microsoft.com/office/powerpoint/2010/main" val="121779329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a:extLst>
              <a:ext uri="{FF2B5EF4-FFF2-40B4-BE49-F238E27FC236}">
                <a16:creationId xmlns:a16="http://schemas.microsoft.com/office/drawing/2014/main" id="{08E8C401-0B92-4671-AB64-B8C85071D7B1}"/>
              </a:ext>
            </a:extLst>
          </p:cNvPr>
          <p:cNvSpPr txBox="1"/>
          <p:nvPr/>
        </p:nvSpPr>
        <p:spPr>
          <a:xfrm>
            <a:off x="4031416" y="3348348"/>
            <a:ext cx="4344939" cy="138499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900" dirty="0">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中长跑钉鞋跑步经济性及生物力学测试方案</a:t>
            </a:r>
          </a:p>
        </p:txBody>
      </p:sp>
      <p:sp>
        <p:nvSpPr>
          <p:cNvPr id="17" name="文本框 16">
            <a:extLst>
              <a:ext uri="{FF2B5EF4-FFF2-40B4-BE49-F238E27FC236}">
                <a16:creationId xmlns:a16="http://schemas.microsoft.com/office/drawing/2014/main" id="{9FE63CF6-DE0E-49C9-A324-8BFF9F602F7D}"/>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a:extLst>
              <a:ext uri="{FF2B5EF4-FFF2-40B4-BE49-F238E27FC236}">
                <a16:creationId xmlns:a16="http://schemas.microsoft.com/office/drawing/2014/main" id="{AA48FAA3-32A5-4611-80AE-5E0F6CBC468A}"/>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2" name="灯片编号占位符 1">
            <a:extLst>
              <a:ext uri="{FF2B5EF4-FFF2-40B4-BE49-F238E27FC236}">
                <a16:creationId xmlns:a16="http://schemas.microsoft.com/office/drawing/2014/main" id="{374CCFA3-4A3D-8EB6-FA14-ED9995727A31}"/>
              </a:ext>
            </a:extLst>
          </p:cNvPr>
          <p:cNvSpPr>
            <a:spLocks noGrp="1"/>
          </p:cNvSpPr>
          <p:nvPr>
            <p:ph type="sldNum" sz="quarter" idx="12"/>
          </p:nvPr>
        </p:nvSpPr>
        <p:spPr/>
        <p:txBody>
          <a:bodyPr/>
          <a:lstStyle/>
          <a:p>
            <a:fld id="{001606BA-BDB5-42A9-8303-C71C36B1FAAA}" type="slidenum">
              <a:rPr lang="zh-CN" altLang="en-US" smtClean="0"/>
              <a:t>11</a:t>
            </a:fld>
            <a:endParaRPr lang="zh-CN" altLang="en-US"/>
          </a:p>
        </p:txBody>
      </p:sp>
    </p:spTree>
    <p:extLst>
      <p:ext uri="{BB962C8B-B14F-4D97-AF65-F5344CB8AC3E}">
        <p14:creationId xmlns:p14="http://schemas.microsoft.com/office/powerpoint/2010/main" val="30614675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7" y="290621"/>
            <a:ext cx="9541754"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中长跑钉鞋跑步经济性及生物力学测试方案</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E688682B-F245-BD4A-394D-796B5912186E}"/>
              </a:ext>
            </a:extLst>
          </p:cNvPr>
          <p:cNvSpPr>
            <a:spLocks noGrp="1"/>
          </p:cNvSpPr>
          <p:nvPr>
            <p:ph type="sldNum" sz="quarter" idx="12"/>
          </p:nvPr>
        </p:nvSpPr>
        <p:spPr/>
        <p:txBody>
          <a:bodyPr/>
          <a:lstStyle/>
          <a:p>
            <a:fld id="{001606BA-BDB5-42A9-8303-C71C36B1FAAA}" type="slidenum">
              <a:rPr lang="zh-CN" altLang="en-US" smtClean="0"/>
              <a:t>12</a:t>
            </a:fld>
            <a:endParaRPr lang="zh-CN" altLang="en-US"/>
          </a:p>
        </p:txBody>
      </p:sp>
      <p:sp>
        <p:nvSpPr>
          <p:cNvPr id="9" name="文本框 8">
            <a:extLst>
              <a:ext uri="{FF2B5EF4-FFF2-40B4-BE49-F238E27FC236}">
                <a16:creationId xmlns:a16="http://schemas.microsoft.com/office/drawing/2014/main" id="{B8BED1CD-9B41-221D-B189-7EBE400FB3CE}"/>
              </a:ext>
            </a:extLst>
          </p:cNvPr>
          <p:cNvSpPr txBox="1"/>
          <p:nvPr/>
        </p:nvSpPr>
        <p:spPr>
          <a:xfrm>
            <a:off x="124196" y="1306466"/>
            <a:ext cx="11428467" cy="5121723"/>
          </a:xfrm>
          <a:prstGeom prst="rect">
            <a:avLst/>
          </a:prstGeom>
          <a:noFill/>
        </p:spPr>
        <p:txBody>
          <a:bodyPr wrap="square" rtlCol="0">
            <a:spAutoFit/>
          </a:bodyPr>
          <a:lstStyle/>
          <a:p>
            <a:pPr marL="285750" lvl="0" indent="-285750">
              <a:lnSpc>
                <a:spcPct val="150000"/>
              </a:lnSpc>
              <a:buFont typeface="Wingdings" pitchFamily="2" charset="2"/>
              <a:buChar char="Ø"/>
            </a:pPr>
            <a:r>
              <a:rPr lang="zh-CN" altLang="en-US" sz="2000" b="1" dirty="0">
                <a:latin typeface="Microsoft YaHei" panose="020B0503020204020204" pitchFamily="34" charset="-122"/>
                <a:ea typeface="Microsoft YaHei" panose="020B0503020204020204" pitchFamily="34" charset="-122"/>
              </a:rPr>
              <a:t>研究背景</a:t>
            </a: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径赛项目从</a:t>
            </a:r>
            <a:r>
              <a:rPr lang="en-US" altLang="zh-CN" dirty="0">
                <a:latin typeface="Microsoft YaHei" panose="020B0503020204020204" pitchFamily="34" charset="-122"/>
                <a:ea typeface="Microsoft YaHei" panose="020B0503020204020204" pitchFamily="34" charset="-122"/>
              </a:rPr>
              <a:t>60</a:t>
            </a:r>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10000</a:t>
            </a:r>
            <a:r>
              <a:rPr lang="zh-CN" altLang="en-US" dirty="0">
                <a:latin typeface="Microsoft YaHei" panose="020B0503020204020204" pitchFamily="34" charset="-122"/>
                <a:ea typeface="Microsoft YaHei" panose="020B0503020204020204" pitchFamily="34" charset="-122"/>
              </a:rPr>
              <a:t>米的距离都可穿钉鞋，不同距离的项目对钉鞋性能的要求不同。设计制造出一双合适的钉鞋对运动员提升中长跑生物力学表现和跑步经济性十分关键。</a:t>
            </a:r>
            <a:endParaRPr lang="en-US" altLang="zh-CN" dirty="0">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中长跑运动表现主要由能量代谢消耗率决定，即跑步经济性，可从定速跑时的消耗来量化钉鞋性能。</a:t>
            </a:r>
            <a:endParaRPr lang="en-US" altLang="zh-CN" dirty="0">
              <a:latin typeface="Microsoft YaHei" panose="020B0503020204020204" pitchFamily="34" charset="-122"/>
              <a:ea typeface="Microsoft YaHei" panose="020B0503020204020204" pitchFamily="34" charset="-122"/>
            </a:endParaRPr>
          </a:p>
          <a:p>
            <a:pPr marL="285750" lvl="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鞋类对跑步类项目的生物力学分析，主要依赖三类数据：</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）运动学数据，通过运动捕捉设备获取，进而分析跑者的步幅、步频及关节角度等数据；</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）动力学数据，主要是地面反作用力，从而对跑者的步态时间参数、力学参数进行分析；</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）生理学数据，包括</a:t>
            </a:r>
            <a:r>
              <a:rPr lang="en-US" altLang="zh-CN" dirty="0">
                <a:latin typeface="Microsoft YaHei" panose="020B0503020204020204" pitchFamily="34" charset="-122"/>
                <a:ea typeface="Microsoft YaHei" panose="020B0503020204020204" pitchFamily="34" charset="-122"/>
              </a:rPr>
              <a:t>EMG</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EMG</a:t>
            </a:r>
            <a:r>
              <a:rPr lang="zh-CN" altLang="en-US" dirty="0">
                <a:latin typeface="Microsoft YaHei" panose="020B0503020204020204" pitchFamily="34" charset="-122"/>
                <a:ea typeface="Microsoft YaHei" panose="020B0503020204020204" pitchFamily="34" charset="-122"/>
              </a:rPr>
              <a:t>主要用于研究肌肉的激活程度、肌肉发力顺序及肌肉力的变化与对比。</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sz="2000" b="1" dirty="0">
                <a:latin typeface="Microsoft YaHei" panose="020B0503020204020204" pitchFamily="34" charset="-122"/>
                <a:ea typeface="Microsoft YaHei" panose="020B0503020204020204" pitchFamily="34" charset="-122"/>
              </a:rPr>
              <a:t>研究目的：</a:t>
            </a: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量化中长跑钉鞋指标对运动员跑步经济性及下肢生物力学表现影响，揭露运动表现与运动损伤预防的机制。</a:t>
            </a:r>
            <a:endParaRPr lang="en-US" altLang="zh-CN" b="1" dirty="0">
              <a:latin typeface="Microsoft YaHei" panose="020B0503020204020204" pitchFamily="34" charset="-122"/>
              <a:ea typeface="Microsoft YaHei" panose="020B0503020204020204" pitchFamily="34" charset="-122"/>
            </a:endParaRPr>
          </a:p>
          <a:p>
            <a:pPr lvl="1">
              <a:lnSpc>
                <a:spcPct val="150000"/>
              </a:lnSpc>
              <a:buChar char="•"/>
            </a:pPr>
            <a:r>
              <a:rPr lang="zh-CN" altLang="en-US" b="1" u="sng" dirty="0">
                <a:latin typeface="Microsoft YaHei" panose="020B0503020204020204" pitchFamily="34" charset="-122"/>
                <a:ea typeface="Microsoft YaHei" panose="020B0503020204020204" pitchFamily="34" charset="-122"/>
              </a:rPr>
              <a:t>跑步经济性实验</a:t>
            </a:r>
            <a:r>
              <a:rPr lang="zh-CN" altLang="en-US" dirty="0">
                <a:latin typeface="Microsoft YaHei" panose="020B0503020204020204" pitchFamily="34" charset="-122"/>
                <a:ea typeface="Microsoft YaHei" panose="020B0503020204020204" pitchFamily="34" charset="-122"/>
              </a:rPr>
              <a:t>（代谢分析，生理学数据）</a:t>
            </a:r>
            <a:endParaRPr lang="en-US" altLang="zh-CN" dirty="0">
              <a:latin typeface="Microsoft YaHei" panose="020B0503020204020204" pitchFamily="34" charset="-122"/>
              <a:ea typeface="Microsoft YaHei" panose="020B0503020204020204" pitchFamily="34" charset="-122"/>
            </a:endParaRPr>
          </a:p>
          <a:p>
            <a:pPr lvl="1">
              <a:lnSpc>
                <a:spcPct val="150000"/>
              </a:lnSpc>
              <a:buFontTx/>
              <a:buChar char="•"/>
            </a:pPr>
            <a:r>
              <a:rPr lang="zh-CN" altLang="en-US" b="1" u="sng" dirty="0">
                <a:latin typeface="Microsoft YaHei" panose="020B0503020204020204" pitchFamily="34" charset="-122"/>
                <a:ea typeface="Microsoft YaHei" panose="020B0503020204020204" pitchFamily="34" charset="-122"/>
              </a:rPr>
              <a:t>途中跑生物力学测试实验</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Opensim</a:t>
            </a:r>
            <a:r>
              <a:rPr lang="zh-CN" altLang="en-US" dirty="0">
                <a:latin typeface="Microsoft YaHei" panose="020B0503020204020204" pitchFamily="34" charset="-122"/>
                <a:ea typeface="Microsoft YaHei" panose="020B0503020204020204" pitchFamily="34" charset="-122"/>
              </a:rPr>
              <a:t>仿真分析受试者优势侧下肢运动学、动力学、生理学数据数据。）</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500412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7" y="290621"/>
            <a:ext cx="9541754"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中长跑钉鞋跑步经济性及生物力学测试方案</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E688682B-F245-BD4A-394D-796B5912186E}"/>
              </a:ext>
            </a:extLst>
          </p:cNvPr>
          <p:cNvSpPr>
            <a:spLocks noGrp="1"/>
          </p:cNvSpPr>
          <p:nvPr>
            <p:ph type="sldNum" sz="quarter" idx="12"/>
          </p:nvPr>
        </p:nvSpPr>
        <p:spPr/>
        <p:txBody>
          <a:bodyPr/>
          <a:lstStyle/>
          <a:p>
            <a:fld id="{001606BA-BDB5-42A9-8303-C71C36B1FAAA}" type="slidenum">
              <a:rPr lang="zh-CN" altLang="en-US" smtClean="0"/>
              <a:t>13</a:t>
            </a:fld>
            <a:endParaRPr lang="zh-CN" altLang="en-US"/>
          </a:p>
        </p:txBody>
      </p:sp>
      <p:sp>
        <p:nvSpPr>
          <p:cNvPr id="9" name="文本框 8">
            <a:extLst>
              <a:ext uri="{FF2B5EF4-FFF2-40B4-BE49-F238E27FC236}">
                <a16:creationId xmlns:a16="http://schemas.microsoft.com/office/drawing/2014/main" id="{B8BED1CD-9B41-221D-B189-7EBE400FB3CE}"/>
              </a:ext>
            </a:extLst>
          </p:cNvPr>
          <p:cNvSpPr txBox="1"/>
          <p:nvPr/>
        </p:nvSpPr>
        <p:spPr>
          <a:xfrm>
            <a:off x="185654" y="4520603"/>
            <a:ext cx="11428467" cy="1705403"/>
          </a:xfrm>
          <a:prstGeom prst="rect">
            <a:avLst/>
          </a:prstGeom>
          <a:noFill/>
        </p:spPr>
        <p:txBody>
          <a:bodyPr wrap="square" rtlCol="0">
            <a:spAutoFit/>
          </a:bodyPr>
          <a:lstStyle/>
          <a:p>
            <a:pPr lvl="0">
              <a:lnSpc>
                <a:spcPct val="150000"/>
              </a:lnSpc>
              <a:buChar char="•"/>
            </a:pPr>
            <a:r>
              <a:rPr lang="zh-CN" altLang="zh-CN" b="1" dirty="0">
                <a:latin typeface="Microsoft YaHei" panose="020B0503020204020204" pitchFamily="34" charset="-122"/>
                <a:ea typeface="Microsoft YaHei" panose="020B0503020204020204" pitchFamily="34" charset="-122"/>
              </a:rPr>
              <a:t>获得数据类型包括：</a:t>
            </a:r>
            <a:endParaRPr lang="en-US" altLang="zh-CN" b="1" dirty="0">
              <a:latin typeface="Microsoft YaHei" panose="020B0503020204020204" pitchFamily="34" charset="-122"/>
              <a:ea typeface="Microsoft YaHei" panose="020B0503020204020204" pitchFamily="34" charset="-122"/>
            </a:endParaRPr>
          </a:p>
          <a:p>
            <a:pPr lvl="1">
              <a:lnSpc>
                <a:spcPct val="150000"/>
              </a:lnSpc>
              <a:buChar char="•"/>
            </a:pPr>
            <a:r>
              <a:rPr lang="zh-CN" altLang="zh-CN" dirty="0">
                <a:latin typeface="Microsoft YaHei" panose="020B0503020204020204" pitchFamily="34" charset="-122"/>
                <a:ea typeface="Microsoft YaHei" panose="020B0503020204020204" pitchFamily="34" charset="-122"/>
              </a:rPr>
              <a:t>运动学数据：</a:t>
            </a:r>
            <a:r>
              <a:rPr lang="zh-CN" altLang="en-US" dirty="0">
                <a:latin typeface="Microsoft YaHei" panose="020B0503020204020204" pitchFamily="34" charset="-122"/>
                <a:ea typeface="Microsoft YaHei" panose="020B0503020204020204" pitchFamily="34" charset="-122"/>
              </a:rPr>
              <a:t>步幅、步频、关节角度、关节力矩、关节功率及关节做功（关节能量学特征）等</a:t>
            </a:r>
            <a:endParaRPr lang="en-US" altLang="zh-CN" dirty="0">
              <a:latin typeface="Microsoft YaHei" panose="020B0503020204020204" pitchFamily="34" charset="-122"/>
              <a:ea typeface="Microsoft YaHei" panose="020B0503020204020204" pitchFamily="34" charset="-122"/>
            </a:endParaRPr>
          </a:p>
          <a:p>
            <a:pPr lvl="1">
              <a:lnSpc>
                <a:spcPct val="150000"/>
              </a:lnSpc>
              <a:buChar char="•"/>
            </a:pPr>
            <a:r>
              <a:rPr lang="zh-CN" altLang="zh-CN" dirty="0">
                <a:latin typeface="Microsoft YaHei" panose="020B0503020204020204" pitchFamily="34" charset="-122"/>
                <a:ea typeface="Microsoft YaHei" panose="020B0503020204020204" pitchFamily="34" charset="-122"/>
              </a:rPr>
              <a:t>动力学数据：地反作用力</a:t>
            </a:r>
            <a:endParaRPr lang="en-US" altLang="zh-CN" dirty="0">
              <a:latin typeface="Microsoft YaHei" panose="020B0503020204020204" pitchFamily="34" charset="-122"/>
              <a:ea typeface="Microsoft YaHei" panose="020B0503020204020204" pitchFamily="34" charset="-122"/>
            </a:endParaRPr>
          </a:p>
          <a:p>
            <a:pPr lvl="1">
              <a:lnSpc>
                <a:spcPct val="150000"/>
              </a:lnSpc>
              <a:buChar char="•"/>
            </a:pPr>
            <a:r>
              <a:rPr lang="zh-CN" altLang="zh-CN" dirty="0">
                <a:latin typeface="Microsoft YaHei" panose="020B0503020204020204" pitchFamily="34" charset="-122"/>
                <a:ea typeface="Microsoft YaHei" panose="020B0503020204020204" pitchFamily="34" charset="-122"/>
              </a:rPr>
              <a:t>生理学数据：</a:t>
            </a:r>
            <a:r>
              <a:rPr lang="en-US" altLang="zh-CN" dirty="0">
                <a:latin typeface="Microsoft YaHei" panose="020B0503020204020204" pitchFamily="34" charset="-122"/>
                <a:ea typeface="Microsoft YaHei" panose="020B0503020204020204" pitchFamily="34" charset="-122"/>
              </a:rPr>
              <a:t>EMG</a:t>
            </a:r>
            <a:r>
              <a:rPr lang="zh-CN" altLang="zh-CN" dirty="0">
                <a:latin typeface="Microsoft YaHei" panose="020B0503020204020204" pitchFamily="34" charset="-122"/>
                <a:ea typeface="Microsoft YaHei" panose="020B0503020204020204" pitchFamily="34" charset="-122"/>
              </a:rPr>
              <a:t>、氧耗</a:t>
            </a:r>
            <a:endParaRPr lang="en-US" altLang="zh-CN" dirty="0">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49197B4D-3E76-6E51-A7C7-FCAE3D78A53B}"/>
              </a:ext>
            </a:extLst>
          </p:cNvPr>
          <p:cNvPicPr>
            <a:picLocks noChangeAspect="1"/>
          </p:cNvPicPr>
          <p:nvPr/>
        </p:nvPicPr>
        <p:blipFill rotWithShape="1">
          <a:blip r:embed="rId4"/>
          <a:srcRect r="511"/>
          <a:stretch/>
        </p:blipFill>
        <p:spPr>
          <a:xfrm>
            <a:off x="2241272" y="1917432"/>
            <a:ext cx="9667314" cy="2472827"/>
          </a:xfrm>
          <a:prstGeom prst="rect">
            <a:avLst/>
          </a:prstGeom>
        </p:spPr>
      </p:pic>
      <p:pic>
        <p:nvPicPr>
          <p:cNvPr id="16" name="图片 15">
            <a:extLst>
              <a:ext uri="{FF2B5EF4-FFF2-40B4-BE49-F238E27FC236}">
                <a16:creationId xmlns:a16="http://schemas.microsoft.com/office/drawing/2014/main" id="{CBD26AEF-36EA-6999-1275-C5CE526503CE}"/>
              </a:ext>
            </a:extLst>
          </p:cNvPr>
          <p:cNvPicPr>
            <a:picLocks noChangeAspect="1"/>
          </p:cNvPicPr>
          <p:nvPr/>
        </p:nvPicPr>
        <p:blipFill>
          <a:blip r:embed="rId5"/>
          <a:stretch>
            <a:fillRect/>
          </a:stretch>
        </p:blipFill>
        <p:spPr>
          <a:xfrm rot="5400000">
            <a:off x="-103926" y="2285104"/>
            <a:ext cx="2316642" cy="1737482"/>
          </a:xfrm>
          <a:prstGeom prst="rect">
            <a:avLst/>
          </a:prstGeom>
        </p:spPr>
      </p:pic>
    </p:spTree>
    <p:extLst>
      <p:ext uri="{BB962C8B-B14F-4D97-AF65-F5344CB8AC3E}">
        <p14:creationId xmlns:p14="http://schemas.microsoft.com/office/powerpoint/2010/main" val="293036515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829625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中长跑钉鞋竞品选取</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14</a:t>
            </a:fld>
            <a:endParaRPr lang="zh-CN" altLang="en-US"/>
          </a:p>
        </p:txBody>
      </p:sp>
      <p:sp>
        <p:nvSpPr>
          <p:cNvPr id="18" name="文本框 17">
            <a:extLst>
              <a:ext uri="{FF2B5EF4-FFF2-40B4-BE49-F238E27FC236}">
                <a16:creationId xmlns:a16="http://schemas.microsoft.com/office/drawing/2014/main" id="{256339E7-26AD-50A8-7EBE-8B27F6026CF4}"/>
              </a:ext>
            </a:extLst>
          </p:cNvPr>
          <p:cNvSpPr txBox="1"/>
          <p:nvPr/>
        </p:nvSpPr>
        <p:spPr>
          <a:xfrm>
            <a:off x="298450" y="1260503"/>
            <a:ext cx="11251293" cy="2301592"/>
          </a:xfrm>
          <a:prstGeom prst="rect">
            <a:avLst/>
          </a:prstGeom>
          <a:noFill/>
        </p:spPr>
        <p:txBody>
          <a:bodyPr wrap="square" rtlCol="0">
            <a:spAutoFit/>
          </a:bodyPr>
          <a:lstStyle/>
          <a:p>
            <a:pPr algn="just">
              <a:lnSpc>
                <a:spcPct val="130000"/>
              </a:lnSpc>
            </a:pP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以东京奥运会中长</a:t>
            </a:r>
            <a:r>
              <a:rPr lang="zh-CN" altLang="en-US"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跑</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项目获奖运动员所穿着钉鞋作为竞品来源。汇总如下：</a:t>
            </a:r>
          </a:p>
          <a:p>
            <a:pPr algn="just">
              <a:lnSpc>
                <a:spcPct val="130000"/>
              </a:lnSpc>
            </a:pP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800m</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钉鞋为</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Zoom Victory</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Zoom </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Maxfly</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（短跑钉鞋）以及</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Adidas </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Adizero</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Ambition TYO</a:t>
            </a:r>
            <a:endPar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30000"/>
              </a:lnSpc>
            </a:pP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1500m</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钉鞋为</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Zoom Victory</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ZoomX</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Dragonfly</a:t>
            </a:r>
            <a:endPar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30000"/>
              </a:lnSpc>
            </a:pP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5000m</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钉鞋为</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ZoomX</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Dragonfly</a:t>
            </a:r>
            <a:endPar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30000"/>
              </a:lnSpc>
            </a:pP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10000m</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钉鞋为</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ZoomX</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Dragonfly</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Zoom Victory</a:t>
            </a:r>
            <a:endPar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30000"/>
              </a:lnSpc>
            </a:pP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此外，为扩大竞品范围，纳入市面主流中长</a:t>
            </a:r>
            <a:r>
              <a:rPr lang="zh-CN" altLang="en-US"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跑</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钉鞋产品。分别是</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Zoom Mamba</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New Balance</a:t>
            </a:r>
            <a:r>
              <a:rPr lang="zh-CN" altLang="en-US" sz="1600" kern="1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MD-X</a:t>
            </a:r>
            <a:r>
              <a:rPr lang="zh-CN" altLang="en-US"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V2</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及</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LD-X</a:t>
            </a:r>
            <a:r>
              <a:rPr lang="zh-CN" altLang="en-US"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V2</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Adidas Avanti TYO</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Asics GUN LAP 2</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钉鞋以及</a:t>
            </a:r>
            <a:r>
              <a:rPr lang="en-US" altLang="zh-CN" sz="16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Hoka</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 One Cielo X MD</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及</a:t>
            </a:r>
            <a:r>
              <a:rPr lang="en-US"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LD</a:t>
            </a:r>
            <a:r>
              <a:rPr lang="zh-CN" altLang="zh-CN" sz="1600" kern="100" dirty="0">
                <a:effectLst/>
                <a:latin typeface="Times New Roman" panose="02020603050405020304" pitchFamily="18" charset="0"/>
                <a:ea typeface="Microsoft YaHei" panose="020B0503020204020204" pitchFamily="34" charset="-122"/>
                <a:cs typeface="Times New Roman" panose="02020603050405020304" pitchFamily="18" charset="0"/>
              </a:rPr>
              <a:t>钉鞋。</a:t>
            </a:r>
          </a:p>
        </p:txBody>
      </p:sp>
      <p:graphicFrame>
        <p:nvGraphicFramePr>
          <p:cNvPr id="23" name="表格 22">
            <a:extLst>
              <a:ext uri="{FF2B5EF4-FFF2-40B4-BE49-F238E27FC236}">
                <a16:creationId xmlns:a16="http://schemas.microsoft.com/office/drawing/2014/main" id="{9045D990-89EB-8680-FB96-B0BDCFE367D0}"/>
              </a:ext>
            </a:extLst>
          </p:cNvPr>
          <p:cNvGraphicFramePr>
            <a:graphicFrameLocks noGrp="1"/>
          </p:cNvGraphicFramePr>
          <p:nvPr>
            <p:extLst>
              <p:ext uri="{D42A27DB-BD31-4B8C-83A1-F6EECF244321}">
                <p14:modId xmlns:p14="http://schemas.microsoft.com/office/powerpoint/2010/main" val="881245979"/>
              </p:ext>
            </p:extLst>
          </p:nvPr>
        </p:nvGraphicFramePr>
        <p:xfrm>
          <a:off x="387660" y="3497389"/>
          <a:ext cx="9704194" cy="3346006"/>
        </p:xfrm>
        <a:graphic>
          <a:graphicData uri="http://schemas.openxmlformats.org/drawingml/2006/table">
            <a:tbl>
              <a:tblPr firstRow="1" firstCol="1" bandRow="1">
                <a:tableStyleId>{5C22544A-7EE6-4342-B048-85BDC9FD1C3A}</a:tableStyleId>
              </a:tblPr>
              <a:tblGrid>
                <a:gridCol w="2740921">
                  <a:extLst>
                    <a:ext uri="{9D8B030D-6E8A-4147-A177-3AD203B41FA5}">
                      <a16:colId xmlns:a16="http://schemas.microsoft.com/office/drawing/2014/main" val="253738885"/>
                    </a:ext>
                  </a:extLst>
                </a:gridCol>
                <a:gridCol w="3197873">
                  <a:extLst>
                    <a:ext uri="{9D8B030D-6E8A-4147-A177-3AD203B41FA5}">
                      <a16:colId xmlns:a16="http://schemas.microsoft.com/office/drawing/2014/main" val="510783529"/>
                    </a:ext>
                  </a:extLst>
                </a:gridCol>
                <a:gridCol w="2090490">
                  <a:extLst>
                    <a:ext uri="{9D8B030D-6E8A-4147-A177-3AD203B41FA5}">
                      <a16:colId xmlns:a16="http://schemas.microsoft.com/office/drawing/2014/main" val="1425876927"/>
                    </a:ext>
                  </a:extLst>
                </a:gridCol>
                <a:gridCol w="1674910">
                  <a:extLst>
                    <a:ext uri="{9D8B030D-6E8A-4147-A177-3AD203B41FA5}">
                      <a16:colId xmlns:a16="http://schemas.microsoft.com/office/drawing/2014/main" val="2270830250"/>
                    </a:ext>
                  </a:extLst>
                </a:gridCol>
              </a:tblGrid>
              <a:tr h="231942">
                <a:tc>
                  <a:txBody>
                    <a:bodyPr/>
                    <a:lstStyle/>
                    <a:p>
                      <a:pPr algn="ctr">
                        <a:lnSpc>
                          <a:spcPct val="150000"/>
                        </a:lnSpc>
                      </a:pPr>
                      <a:r>
                        <a:rPr lang="zh-CN" sz="1200" kern="1200" dirty="0">
                          <a:effectLst/>
                          <a:latin typeface="Times New Roman" panose="02020603050405020304" pitchFamily="18" charset="0"/>
                          <a:ea typeface="Microsoft YaHei" panose="020B0503020204020204" pitchFamily="34" charset="-122"/>
                          <a:cs typeface="Times New Roman" panose="02020603050405020304" pitchFamily="18" charset="0"/>
                        </a:rPr>
                        <a:t>品牌</a:t>
                      </a:r>
                      <a:endParaRPr lang="zh-CN" sz="12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200" kern="100" dirty="0">
                          <a:effectLst/>
                          <a:latin typeface="Times New Roman" panose="02020603050405020304" pitchFamily="18" charset="0"/>
                          <a:ea typeface="Microsoft YaHei" panose="020B0503020204020204" pitchFamily="34" charset="-122"/>
                          <a:cs typeface="Times New Roman" panose="02020603050405020304" pitchFamily="18" charset="0"/>
                        </a:rPr>
                        <a:t>型号</a:t>
                      </a:r>
                    </a:p>
                  </a:txBody>
                  <a:tcPr marL="32954" marR="32954" marT="0" marB="0" anchor="ctr"/>
                </a:tc>
                <a:tc>
                  <a:txBody>
                    <a:bodyPr/>
                    <a:lstStyle/>
                    <a:p>
                      <a:pPr algn="ctr">
                        <a:lnSpc>
                          <a:spcPct val="150000"/>
                        </a:lnSpc>
                      </a:pPr>
                      <a:r>
                        <a:rPr lang="zh-CN" sz="1200" kern="1200" dirty="0">
                          <a:effectLst/>
                          <a:latin typeface="Times New Roman" panose="02020603050405020304" pitchFamily="18" charset="0"/>
                          <a:ea typeface="Microsoft YaHei" panose="020B0503020204020204" pitchFamily="34" charset="-122"/>
                          <a:cs typeface="Times New Roman" panose="02020603050405020304" pitchFamily="18" charset="0"/>
                        </a:rPr>
                        <a:t>鞋钉数</a:t>
                      </a:r>
                      <a:endParaRPr lang="zh-CN" sz="12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200" kern="1200" dirty="0">
                          <a:effectLst/>
                          <a:latin typeface="Times New Roman" panose="02020603050405020304" pitchFamily="18" charset="0"/>
                          <a:ea typeface="Microsoft YaHei" panose="020B0503020204020204" pitchFamily="34" charset="-122"/>
                          <a:cs typeface="Times New Roman" panose="02020603050405020304" pitchFamily="18" charset="0"/>
                        </a:rPr>
                        <a:t>鞋钉类型</a:t>
                      </a:r>
                      <a:endParaRPr lang="zh-CN" sz="12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extLst>
                  <a:ext uri="{0D108BD9-81ED-4DB2-BD59-A6C34878D82A}">
                    <a16:rowId xmlns:a16="http://schemas.microsoft.com/office/drawing/2014/main" val="3444549126"/>
                  </a:ext>
                </a:extLst>
              </a:tr>
              <a:tr h="248081">
                <a:tc rowSpan="4">
                  <a:txBody>
                    <a:bodyPr/>
                    <a:lstStyle/>
                    <a:p>
                      <a:pPr algn="ctr">
                        <a:lnSpc>
                          <a:spcPct val="150000"/>
                        </a:lnSpc>
                      </a:pPr>
                      <a:r>
                        <a:rPr lang="en-US" sz="1400" kern="1200">
                          <a:effectLst/>
                          <a:latin typeface="Times New Roman" panose="02020603050405020304" pitchFamily="18" charset="0"/>
                          <a:ea typeface="Microsoft YaHei" panose="020B0503020204020204" pitchFamily="34" charset="-122"/>
                          <a:cs typeface="Times New Roman" panose="02020603050405020304" pitchFamily="18" charset="0"/>
                        </a:rPr>
                        <a:t>Nike</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Air Zoom Victory</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961831398"/>
                  </a:ext>
                </a:extLst>
              </a:tr>
              <a:tr h="231942">
                <a:tc vMerge="1">
                  <a:txBody>
                    <a:bodyPr/>
                    <a:lstStyle/>
                    <a:p>
                      <a:endParaRPr lang="zh-CN" altLang="en-US"/>
                    </a:p>
                  </a:txBody>
                  <a:tcP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a:t>
                      </a:r>
                      <a:r>
                        <a:rPr lang="en-US" sz="1400" kern="100" dirty="0" err="1">
                          <a:effectLst/>
                          <a:latin typeface="Times New Roman" panose="02020603050405020304" pitchFamily="18" charset="0"/>
                          <a:ea typeface="Microsoft YaHei" panose="020B0503020204020204" pitchFamily="34" charset="-122"/>
                          <a:cs typeface="Times New Roman" panose="02020603050405020304" pitchFamily="18" charset="0"/>
                        </a:rPr>
                        <a:t>ZoomX</a:t>
                      </a: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 Dragonfly</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151958092"/>
                  </a:ext>
                </a:extLst>
              </a:tr>
              <a:tr h="248081">
                <a:tc vMerge="1">
                  <a:txBody>
                    <a:bodyPr/>
                    <a:lstStyle/>
                    <a:p>
                      <a:endParaRPr lang="zh-CN" altLang="en-US"/>
                    </a:p>
                  </a:txBody>
                  <a:tcP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Nike Air Zoom Maxfly</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7</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2541078612"/>
                  </a:ext>
                </a:extLst>
              </a:tr>
              <a:tr h="231942">
                <a:tc vMerge="1">
                  <a:txBody>
                    <a:bodyPr/>
                    <a:lstStyle/>
                    <a:p>
                      <a:endParaRPr lang="zh-CN" altLang="en-US"/>
                    </a:p>
                  </a:txBody>
                  <a:tcP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Nike Zoom Mamba</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2453267408"/>
                  </a:ext>
                </a:extLst>
              </a:tr>
              <a:tr h="248081">
                <a:tc rowSpan="2">
                  <a:txBody>
                    <a:bodyPr/>
                    <a:lstStyle/>
                    <a:p>
                      <a:pPr algn="ctr">
                        <a:lnSpc>
                          <a:spcPct val="150000"/>
                        </a:lnSpc>
                      </a:pPr>
                      <a:r>
                        <a:rPr lang="en-US" sz="1400" kern="1200">
                          <a:effectLst/>
                          <a:latin typeface="Times New Roman" panose="02020603050405020304" pitchFamily="18" charset="0"/>
                          <a:ea typeface="Microsoft YaHei" panose="020B0503020204020204" pitchFamily="34" charset="-122"/>
                          <a:cs typeface="Times New Roman" panose="02020603050405020304" pitchFamily="18" charset="0"/>
                        </a:rPr>
                        <a:t>Adidas</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Adizero Ambition TYO</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5</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45365971"/>
                  </a:ext>
                </a:extLst>
              </a:tr>
              <a:tr h="231942">
                <a:tc vMerge="1">
                  <a:txBody>
                    <a:bodyPr/>
                    <a:lstStyle/>
                    <a:p>
                      <a:endParaRPr lang="zh-CN" altLang="en-US"/>
                    </a:p>
                  </a:txBody>
                  <a:tcP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Avanti TYO</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2405077033"/>
                  </a:ext>
                </a:extLst>
              </a:tr>
              <a:tr h="231942">
                <a:tc rowSpan="2">
                  <a:txBody>
                    <a:bodyPr/>
                    <a:lstStyle/>
                    <a:p>
                      <a:pPr algn="ctr">
                        <a:lnSpc>
                          <a:spcPct val="150000"/>
                        </a:lnSpc>
                      </a:pPr>
                      <a:r>
                        <a:rPr lang="en-US" sz="1400" kern="1200">
                          <a:effectLst/>
                          <a:latin typeface="Times New Roman" panose="02020603050405020304" pitchFamily="18" charset="0"/>
                          <a:ea typeface="Microsoft YaHei" panose="020B0503020204020204" pitchFamily="34" charset="-122"/>
                          <a:cs typeface="Times New Roman" panose="02020603050405020304" pitchFamily="18" charset="0"/>
                        </a:rPr>
                        <a:t>New Balance</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MD-X V2</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不可拆卸钛</a:t>
                      </a:r>
                      <a:r>
                        <a:rPr lang="zh-CN" alt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质尖</a:t>
                      </a: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钉</a:t>
                      </a:r>
                    </a:p>
                  </a:txBody>
                  <a:tcPr marL="32954" marR="32954" marT="0" marB="0" anchor="ctr"/>
                </a:tc>
                <a:extLst>
                  <a:ext uri="{0D108BD9-81ED-4DB2-BD59-A6C34878D82A}">
                    <a16:rowId xmlns:a16="http://schemas.microsoft.com/office/drawing/2014/main" val="948497230"/>
                  </a:ext>
                </a:extLst>
              </a:tr>
              <a:tr h="248081">
                <a:tc vMerge="1">
                  <a:txBody>
                    <a:bodyPr/>
                    <a:lstStyle/>
                    <a:p>
                      <a:endParaRPr lang="zh-CN" altLang="en-US"/>
                    </a:p>
                  </a:txBody>
                  <a:tcP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LD-X V2</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4</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alt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不可拆卸钛</a:t>
                      </a:r>
                      <a:r>
                        <a:rPr lang="zh-CN" alt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质尖</a:t>
                      </a:r>
                      <a:r>
                        <a:rPr lang="zh-CN" alt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钉</a:t>
                      </a:r>
                    </a:p>
                  </a:txBody>
                  <a:tcPr marL="32954" marR="32954" marT="0" marB="0" anchor="ctr"/>
                </a:tc>
                <a:extLst>
                  <a:ext uri="{0D108BD9-81ED-4DB2-BD59-A6C34878D82A}">
                    <a16:rowId xmlns:a16="http://schemas.microsoft.com/office/drawing/2014/main" val="2035240152"/>
                  </a:ext>
                </a:extLst>
              </a:tr>
              <a:tr h="231942">
                <a:tc>
                  <a:txBody>
                    <a:bodyPr/>
                    <a:lstStyle/>
                    <a:p>
                      <a:pPr algn="ctr">
                        <a:lnSpc>
                          <a:spcPct val="150000"/>
                        </a:lnSpc>
                      </a:pPr>
                      <a:r>
                        <a:rPr lang="en-US" sz="1400" kern="1200">
                          <a:effectLst/>
                          <a:latin typeface="Times New Roman" panose="02020603050405020304" pitchFamily="18" charset="0"/>
                          <a:ea typeface="Microsoft YaHei" panose="020B0503020204020204" pitchFamily="34" charset="-122"/>
                          <a:cs typeface="Times New Roman" panose="02020603050405020304" pitchFamily="18" charset="0"/>
                        </a:rPr>
                        <a:t>Asics</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Asics GUN LAP 2</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5</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a:t>
                      </a:r>
                      <a:r>
                        <a:rPr lang="zh-CN" alt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铁质塔钉</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extLst>
                  <a:ext uri="{0D108BD9-81ED-4DB2-BD59-A6C34878D82A}">
                    <a16:rowId xmlns:a16="http://schemas.microsoft.com/office/drawing/2014/main" val="1523829668"/>
                  </a:ext>
                </a:extLst>
              </a:tr>
              <a:tr h="231942">
                <a:tc rowSpan="2">
                  <a:txBody>
                    <a:bodyPr/>
                    <a:lstStyle/>
                    <a:p>
                      <a:pPr algn="ctr">
                        <a:lnSpc>
                          <a:spcPct val="150000"/>
                        </a:lnSpc>
                      </a:pPr>
                      <a:r>
                        <a:rPr lang="en-US" sz="1400" kern="1200">
                          <a:effectLst/>
                          <a:latin typeface="Times New Roman" panose="02020603050405020304" pitchFamily="18" charset="0"/>
                          <a:ea typeface="Microsoft YaHei" panose="020B0503020204020204" pitchFamily="34" charset="-122"/>
                          <a:cs typeface="Times New Roman" panose="02020603050405020304" pitchFamily="18" charset="0"/>
                        </a:rPr>
                        <a:t>Hoka</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Hoka One Cielo X MD</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6</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3178545126"/>
                  </a:ext>
                </a:extLst>
              </a:tr>
              <a:tr h="231942">
                <a:tc vMerge="1">
                  <a:txBody>
                    <a:bodyPr/>
                    <a:lstStyle/>
                    <a:p>
                      <a:endParaRPr lang="zh-CN" altLang="en-US"/>
                    </a:p>
                  </a:txBody>
                  <a:tcPr/>
                </a:tc>
                <a:tc>
                  <a:txBody>
                    <a:bodyPr/>
                    <a:lstStyle/>
                    <a:p>
                      <a:pPr algn="ctr">
                        <a:lnSpc>
                          <a:spcPct val="150000"/>
                        </a:lnSpc>
                      </a:pPr>
                      <a:r>
                        <a:rPr lang="en-US" sz="1400" kern="100">
                          <a:effectLst/>
                          <a:latin typeface="Times New Roman" panose="02020603050405020304" pitchFamily="18" charset="0"/>
                          <a:ea typeface="Microsoft YaHei" panose="020B0503020204020204" pitchFamily="34" charset="-122"/>
                          <a:cs typeface="Times New Roman" panose="02020603050405020304" pitchFamily="18" charset="0"/>
                        </a:rPr>
                        <a:t>Hoka One Cielo X LD</a:t>
                      </a:r>
                      <a:endParaRPr lang="zh-CN" sz="1400" kern="10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en-US"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4</a:t>
                      </a:r>
                      <a:endPar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32954" marR="32954" marT="0" marB="0" anchor="ctr"/>
                </a:tc>
                <a:tc>
                  <a:txBody>
                    <a:bodyPr/>
                    <a:lstStyle/>
                    <a:p>
                      <a:pPr algn="ctr">
                        <a:lnSpc>
                          <a:spcPct val="150000"/>
                        </a:lnSpc>
                      </a:pPr>
                      <a:r>
                        <a:rPr lang="zh-CN" sz="1400" kern="100" dirty="0">
                          <a:effectLst/>
                          <a:latin typeface="Times New Roman" panose="02020603050405020304" pitchFamily="18" charset="0"/>
                          <a:ea typeface="Microsoft YaHei" panose="020B0503020204020204" pitchFamily="34" charset="-122"/>
                          <a:cs typeface="Times New Roman" panose="02020603050405020304" pitchFamily="18" charset="0"/>
                        </a:rPr>
                        <a:t>可拆卸尖钉</a:t>
                      </a:r>
                    </a:p>
                  </a:txBody>
                  <a:tcPr marL="32954" marR="32954" marT="0" marB="0" anchor="ctr"/>
                </a:tc>
                <a:extLst>
                  <a:ext uri="{0D108BD9-81ED-4DB2-BD59-A6C34878D82A}">
                    <a16:rowId xmlns:a16="http://schemas.microsoft.com/office/drawing/2014/main" val="2379517758"/>
                  </a:ext>
                </a:extLst>
              </a:tr>
            </a:tbl>
          </a:graphicData>
        </a:graphic>
      </p:graphicFrame>
    </p:spTree>
    <p:extLst>
      <p:ext uri="{BB962C8B-B14F-4D97-AF65-F5344CB8AC3E}">
        <p14:creationId xmlns:p14="http://schemas.microsoft.com/office/powerpoint/2010/main" val="39976965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7" y="290621"/>
            <a:ext cx="9822393"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中长跑钉鞋跑步经济性及生物力学测试方案</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3" name="文本框 12">
            <a:extLst>
              <a:ext uri="{FF2B5EF4-FFF2-40B4-BE49-F238E27FC236}">
                <a16:creationId xmlns:a16="http://schemas.microsoft.com/office/drawing/2014/main" id="{AC551D9E-EFB3-BECC-6E06-3BFB66D8865E}"/>
              </a:ext>
            </a:extLst>
          </p:cNvPr>
          <p:cNvSpPr txBox="1"/>
          <p:nvPr/>
        </p:nvSpPr>
        <p:spPr>
          <a:xfrm>
            <a:off x="298450" y="1266071"/>
            <a:ext cx="11800623" cy="581057"/>
          </a:xfrm>
          <a:prstGeom prst="rect">
            <a:avLst/>
          </a:prstGeom>
          <a:noFill/>
        </p:spPr>
        <p:txBody>
          <a:bodyPr wrap="square">
            <a:spAutoFit/>
          </a:bodyPr>
          <a:lstStyle/>
          <a:p>
            <a:pPr algn="just">
              <a:lnSpc>
                <a:spcPct val="150000"/>
              </a:lnSpc>
            </a:pPr>
            <a:r>
              <a:rPr lang="en-US"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跑步经济性实验</a:t>
            </a: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14" name="直接连接符 37">
            <a:extLst>
              <a:ext uri="{FF2B5EF4-FFF2-40B4-BE49-F238E27FC236}">
                <a16:creationId xmlns:a16="http://schemas.microsoft.com/office/drawing/2014/main" id="{C8A72FA6-AC92-8A9F-C539-67B85337CA5E}"/>
              </a:ext>
            </a:extLst>
          </p:cNvPr>
          <p:cNvCxnSpPr>
            <a:cxnSpLocks/>
          </p:cNvCxnSpPr>
          <p:nvPr/>
        </p:nvCxnSpPr>
        <p:spPr>
          <a:xfrm>
            <a:off x="298450" y="1940056"/>
            <a:ext cx="115951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A894B221-1588-3CFE-C18B-4BDEBD6AEFAB}"/>
              </a:ext>
            </a:extLst>
          </p:cNvPr>
          <p:cNvSpPr>
            <a:spLocks noGrp="1"/>
          </p:cNvSpPr>
          <p:nvPr>
            <p:ph type="sldNum" sz="quarter" idx="12"/>
          </p:nvPr>
        </p:nvSpPr>
        <p:spPr/>
        <p:txBody>
          <a:bodyPr/>
          <a:lstStyle/>
          <a:p>
            <a:fld id="{001606BA-BDB5-42A9-8303-C71C36B1FAAA}" type="slidenum">
              <a:rPr lang="zh-CN" altLang="en-US" smtClean="0"/>
              <a:t>15</a:t>
            </a:fld>
            <a:endParaRPr lang="zh-CN" altLang="en-US"/>
          </a:p>
        </p:txBody>
      </p:sp>
      <p:pic>
        <p:nvPicPr>
          <p:cNvPr id="3074" name="Picture 2">
            <a:extLst>
              <a:ext uri="{FF2B5EF4-FFF2-40B4-BE49-F238E27FC236}">
                <a16:creationId xmlns:a16="http://schemas.microsoft.com/office/drawing/2014/main" id="{C09F35AF-51E5-0238-308D-9C58CE8A6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2005330"/>
            <a:ext cx="2876502" cy="432075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D5E500C-E65A-EAEB-27AA-25F0276309A0}"/>
              </a:ext>
            </a:extLst>
          </p:cNvPr>
          <p:cNvSpPr txBox="1"/>
          <p:nvPr/>
        </p:nvSpPr>
        <p:spPr>
          <a:xfrm>
            <a:off x="3419708" y="2163827"/>
            <a:ext cx="8679365" cy="3782895"/>
          </a:xfrm>
          <a:prstGeom prst="rect">
            <a:avLst/>
          </a:prstGeom>
          <a:noFill/>
        </p:spPr>
        <p:txBody>
          <a:bodyPr wrap="square">
            <a:spAutoFit/>
          </a:bodyPr>
          <a:lstStyle/>
          <a:p>
            <a:pPr algn="just">
              <a:lnSpc>
                <a:spcPct val="150000"/>
              </a:lnSpc>
            </a:pPr>
            <a:r>
              <a:rPr lang="zh-CN" altLang="en-US" b="1" dirty="0">
                <a:latin typeface="Microsoft YaHei" panose="020B0503020204020204" pitchFamily="34" charset="-122"/>
                <a:ea typeface="Microsoft YaHei" panose="020B0503020204020204" pitchFamily="34" charset="-122"/>
              </a:rPr>
              <a:t>实验目的：</a:t>
            </a:r>
            <a:r>
              <a:rPr kumimoji="1" lang="zh-CN" altLang="en-US" dirty="0">
                <a:latin typeface="Microsoft YaHei" panose="020B0503020204020204" pitchFamily="34" charset="-122"/>
                <a:ea typeface="Microsoft YaHei" panose="020B0503020204020204" pitchFamily="34" charset="-122"/>
              </a:rPr>
              <a:t>量化钉鞋中各指标参数对跑步经济性的独立影响。</a:t>
            </a:r>
            <a:endParaRPr kumimoji="1" lang="en-US" altLang="zh-CN" dirty="0">
              <a:latin typeface="Microsoft YaHei" panose="020B0503020204020204" pitchFamily="34" charset="-122"/>
              <a:ea typeface="Microsoft YaHei" panose="020B0503020204020204" pitchFamily="34" charset="-122"/>
            </a:endParaRPr>
          </a:p>
          <a:p>
            <a:pPr algn="just">
              <a:lnSpc>
                <a:spcPct val="150000"/>
              </a:lnSpc>
            </a:pPr>
            <a:r>
              <a:rPr kumimoji="1" lang="zh-CN" altLang="en-US" b="1" kern="100" dirty="0">
                <a:effectLst/>
                <a:latin typeface="Microsoft YaHei" panose="020B0503020204020204" pitchFamily="34" charset="-122"/>
                <a:ea typeface="Microsoft YaHei" panose="020B0503020204020204" pitchFamily="34" charset="-122"/>
                <a:cs typeface="Times New Roman" panose="02020603050405020304" pitchFamily="18" charset="0"/>
              </a:rPr>
              <a:t>实验流程：</a:t>
            </a:r>
            <a:endParaRPr lang="en-US"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457200" lvl="0" indent="-457200" algn="just">
              <a:lnSpc>
                <a:spcPct val="150000"/>
              </a:lnSpc>
              <a:buFont typeface="+mj-ea"/>
              <a:buAutoNum type="circleNumDbPlain"/>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受试者用至少</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分钟熟悉跑步机、气体代谢仪以及实验环境并进行热身。跑步机的速度是由受试者根据自己在室外跑步时通常的配速来进行选择。</a:t>
            </a:r>
          </a:p>
          <a:p>
            <a:pPr marL="457200" indent="-457200" algn="just">
              <a:lnSpc>
                <a:spcPct val="150000"/>
              </a:lnSpc>
              <a:buFont typeface="+mj-ea"/>
              <a:buAutoNum type="circleNumDbPlain"/>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热身后，受试者在跑步机上以</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14km/h</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的速度完成</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个</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分钟的跑步经济性实验，每个实验中间休息</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分钟。（注：钉鞋的顺序是随机的，且受试者以镜像顺序穿着每只鞋两次）</a:t>
            </a:r>
          </a:p>
          <a:p>
            <a:pPr marL="457200" lvl="0" indent="-457200" algn="just">
              <a:lnSpc>
                <a:spcPct val="150000"/>
              </a:lnSpc>
              <a:buFont typeface="+mj-ea"/>
              <a:buAutoNum type="circleNumDbPlain"/>
            </a:pP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整个过程都要保证</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VO2 </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和</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VCO2</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的持续测量，每次试验最后</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分钟的数据用来计算跑步经济性。在整个跑台测试过程中，设置跑台坡度为</a:t>
            </a:r>
            <a:r>
              <a:rPr lang="en-US"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effectLst/>
                <a:latin typeface="Microsoft YaHei" panose="020B0503020204020204" pitchFamily="34" charset="-122"/>
                <a:ea typeface="Microsoft YaHei" panose="020B0503020204020204" pitchFamily="34" charset="-122"/>
                <a:cs typeface="Times New Roman" panose="02020603050405020304" pitchFamily="18" charset="0"/>
              </a:rPr>
              <a:t>模拟户外跑步状态。</a:t>
            </a:r>
          </a:p>
        </p:txBody>
      </p:sp>
    </p:spTree>
    <p:extLst>
      <p:ext uri="{BB962C8B-B14F-4D97-AF65-F5344CB8AC3E}">
        <p14:creationId xmlns:p14="http://schemas.microsoft.com/office/powerpoint/2010/main" val="389757855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7" y="290621"/>
            <a:ext cx="5826522" cy="523220"/>
          </a:xfrm>
          <a:prstGeom prst="rect">
            <a:avLst/>
          </a:prstGeom>
          <a:noFill/>
        </p:spPr>
        <p:txBody>
          <a:bodyPr wrap="square" rtlCol="0">
            <a:spAutoFit/>
            <a:scene3d>
              <a:camera prst="orthographicFront"/>
              <a:lightRig rig="threePt" dir="t"/>
            </a:scene3d>
            <a:sp3d contourW="12700"/>
          </a:bodyPr>
          <a:lstStyle/>
          <a:p>
            <a:pPr>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钉鞋生物力学测试方案</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3" name="文本框 12">
            <a:extLst>
              <a:ext uri="{FF2B5EF4-FFF2-40B4-BE49-F238E27FC236}">
                <a16:creationId xmlns:a16="http://schemas.microsoft.com/office/drawing/2014/main" id="{AC551D9E-EFB3-BECC-6E06-3BFB66D8865E}"/>
              </a:ext>
            </a:extLst>
          </p:cNvPr>
          <p:cNvSpPr txBox="1"/>
          <p:nvPr/>
        </p:nvSpPr>
        <p:spPr>
          <a:xfrm>
            <a:off x="298450" y="1266071"/>
            <a:ext cx="11148483" cy="581057"/>
          </a:xfrm>
          <a:prstGeom prst="rect">
            <a:avLst/>
          </a:prstGeom>
          <a:noFill/>
        </p:spPr>
        <p:txBody>
          <a:bodyPr wrap="square">
            <a:spAutoFit/>
          </a:bodyPr>
          <a:lstStyle/>
          <a:p>
            <a:pPr algn="just">
              <a:lnSpc>
                <a:spcPct val="150000"/>
              </a:lnSpc>
            </a:pPr>
            <a:r>
              <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rPr>
              <a:t>2</a:t>
            </a:r>
            <a:r>
              <a:rPr lang="en-US"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室内田径跑道生物力学实验</a:t>
            </a: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14" name="直接连接符 37">
            <a:extLst>
              <a:ext uri="{FF2B5EF4-FFF2-40B4-BE49-F238E27FC236}">
                <a16:creationId xmlns:a16="http://schemas.microsoft.com/office/drawing/2014/main" id="{C8A72FA6-AC92-8A9F-C539-67B85337CA5E}"/>
              </a:ext>
            </a:extLst>
          </p:cNvPr>
          <p:cNvCxnSpPr>
            <a:cxnSpLocks/>
          </p:cNvCxnSpPr>
          <p:nvPr/>
        </p:nvCxnSpPr>
        <p:spPr>
          <a:xfrm>
            <a:off x="298450" y="1940056"/>
            <a:ext cx="115951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8DE8B8A6-27FB-4511-464A-0A7A197489AE}"/>
              </a:ext>
            </a:extLst>
          </p:cNvPr>
          <p:cNvSpPr>
            <a:spLocks noGrp="1"/>
          </p:cNvSpPr>
          <p:nvPr>
            <p:ph type="sldNum" sz="quarter" idx="12"/>
          </p:nvPr>
        </p:nvSpPr>
        <p:spPr/>
        <p:txBody>
          <a:bodyPr/>
          <a:lstStyle/>
          <a:p>
            <a:fld id="{001606BA-BDB5-42A9-8303-C71C36B1FAAA}" type="slidenum">
              <a:rPr lang="zh-CN" altLang="en-US" smtClean="0"/>
              <a:t>16</a:t>
            </a:fld>
            <a:endParaRPr lang="zh-CN" altLang="en-US" dirty="0"/>
          </a:p>
        </p:txBody>
      </p:sp>
      <p:sp>
        <p:nvSpPr>
          <p:cNvPr id="10" name="文本框 9">
            <a:extLst>
              <a:ext uri="{FF2B5EF4-FFF2-40B4-BE49-F238E27FC236}">
                <a16:creationId xmlns:a16="http://schemas.microsoft.com/office/drawing/2014/main" id="{C9036076-1BA5-4D11-B499-EDABBD8BBA68}"/>
              </a:ext>
            </a:extLst>
          </p:cNvPr>
          <p:cNvSpPr txBox="1"/>
          <p:nvPr/>
        </p:nvSpPr>
        <p:spPr>
          <a:xfrm>
            <a:off x="159967" y="1953796"/>
            <a:ext cx="6972145" cy="2120709"/>
          </a:xfrm>
          <a:prstGeom prst="rect">
            <a:avLst/>
          </a:prstGeom>
          <a:noFill/>
        </p:spPr>
        <p:txBody>
          <a:bodyPr wrap="square">
            <a:spAutoFit/>
          </a:bodyPr>
          <a:lstStyle/>
          <a:p>
            <a:pPr marL="342900" lvl="0" indent="-342900" algn="just">
              <a:lnSpc>
                <a:spcPct val="150000"/>
              </a:lnSpc>
              <a:buFont typeface="Wingdings" pitchFamily="2" charset="2"/>
              <a:buChar char=""/>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动作捕捉设备：</a:t>
            </a:r>
            <a:r>
              <a:rPr lang="en-US" altLang="zh-CN" b="1" u="sng" kern="100" dirty="0">
                <a:latin typeface="Times New Roman" panose="02020603050405020304" pitchFamily="18" charset="0"/>
                <a:ea typeface="Microsoft YaHei" panose="020B0503020204020204" pitchFamily="34" charset="-122"/>
                <a:cs typeface="Times New Roman" panose="02020603050405020304" pitchFamily="18" charset="0"/>
              </a:rPr>
              <a:t>Motion/Vicon</a:t>
            </a:r>
            <a:r>
              <a:rPr lang="zh-CN" altLang="zh-CN" b="1" u="sng" kern="100" dirty="0">
                <a:effectLst/>
                <a:latin typeface="Times New Roman" panose="02020603050405020304" pitchFamily="18" charset="0"/>
                <a:ea typeface="Microsoft YaHei" panose="020B0503020204020204" pitchFamily="34" charset="-122"/>
                <a:cs typeface="Times New Roman" panose="02020603050405020304" pitchFamily="18" charset="0"/>
              </a:rPr>
              <a:t>光学</a:t>
            </a:r>
            <a:r>
              <a:rPr lang="zh-CN" altLang="en-US" b="1" u="sng" kern="100" dirty="0">
                <a:latin typeface="Times New Roman" panose="02020603050405020304" pitchFamily="18" charset="0"/>
                <a:ea typeface="Microsoft YaHei" panose="020B0503020204020204" pitchFamily="34" charset="-122"/>
                <a:cs typeface="Times New Roman" panose="02020603050405020304" pitchFamily="18" charset="0"/>
              </a:rPr>
              <a:t>动作捕捉系统</a:t>
            </a: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（反光标记点）</a:t>
            </a:r>
            <a:endPar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力学捕捉设备：</a:t>
            </a:r>
            <a:r>
              <a:rPr lang="en-US" altLang="zh-CN" b="1" u="sng" kern="100" dirty="0">
                <a:latin typeface="Times New Roman" panose="02020603050405020304" pitchFamily="18" charset="0"/>
                <a:ea typeface="Microsoft YaHei" panose="020B0503020204020204" pitchFamily="34" charset="-122"/>
                <a:cs typeface="Times New Roman" panose="02020603050405020304" pitchFamily="18" charset="0"/>
              </a:rPr>
              <a:t>Kistler</a:t>
            </a:r>
            <a:r>
              <a:rPr lang="zh-CN" altLang="zh-CN" b="1" u="sng" kern="100" dirty="0">
                <a:latin typeface="Times New Roman" panose="02020603050405020304" pitchFamily="18" charset="0"/>
                <a:ea typeface="Microsoft YaHei" panose="020B0503020204020204" pitchFamily="34" charset="-122"/>
                <a:cs typeface="Times New Roman" panose="02020603050405020304" pitchFamily="18" charset="0"/>
              </a:rPr>
              <a:t>测</a:t>
            </a:r>
            <a:r>
              <a:rPr lang="zh-CN" altLang="zh-CN" b="1" u="sng" kern="100" dirty="0">
                <a:effectLst/>
                <a:latin typeface="Times New Roman" panose="02020603050405020304" pitchFamily="18" charset="0"/>
                <a:ea typeface="Microsoft YaHei" panose="020B0503020204020204" pitchFamily="34" charset="-122"/>
                <a:cs typeface="Times New Roman" panose="02020603050405020304" pitchFamily="18" charset="0"/>
              </a:rPr>
              <a:t>力</a:t>
            </a:r>
            <a:r>
              <a:rPr lang="zh-CN" altLang="en-US" b="1" u="sng" kern="100" dirty="0">
                <a:effectLst/>
                <a:latin typeface="Times New Roman" panose="02020603050405020304" pitchFamily="18" charset="0"/>
                <a:ea typeface="Microsoft YaHei" panose="020B0503020204020204" pitchFamily="34" charset="-122"/>
                <a:cs typeface="Times New Roman" panose="02020603050405020304" pitchFamily="18" charset="0"/>
              </a:rPr>
              <a:t>台</a:t>
            </a: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（地面反作用力）</a:t>
            </a:r>
            <a:endParaRPr lang="zh-CN" altLang="zh-CN" kern="1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lvl="0" indent="-342900" algn="just">
              <a:lnSpc>
                <a:spcPct val="150000"/>
              </a:lnSpc>
              <a:buFont typeface="Wingdings" pitchFamily="2" charset="2"/>
              <a:buChar char=""/>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生理学</a:t>
            </a:r>
            <a:r>
              <a:rPr lang="zh-CN" altLang="en-US" kern="100" dirty="0">
                <a:effectLst/>
                <a:latin typeface="Times New Roman" panose="02020603050405020304" pitchFamily="18" charset="0"/>
                <a:ea typeface="Microsoft YaHei" panose="020B0503020204020204" pitchFamily="34" charset="-122"/>
                <a:cs typeface="Times New Roman" panose="02020603050405020304" pitchFamily="18" charset="0"/>
              </a:rPr>
              <a:t>采集</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设备</a:t>
            </a:r>
            <a:r>
              <a:rPr lang="zh-CN" altLang="zh-CN" kern="1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b="1" u="sng" kern="1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u="sng" kern="100" dirty="0" err="1">
                <a:latin typeface="Times New Roman" panose="02020603050405020304" pitchFamily="18" charset="0"/>
                <a:ea typeface="Microsoft YaHei" panose="020B0503020204020204" pitchFamily="34" charset="-122"/>
                <a:cs typeface="Times New Roman" panose="02020603050405020304" pitchFamily="18" charset="0"/>
              </a:rPr>
              <a:t>Delsys</a:t>
            </a:r>
            <a:r>
              <a:rPr lang="zh-CN" altLang="zh-CN" b="1" u="sng" kern="100" dirty="0">
                <a:effectLst/>
                <a:latin typeface="Times New Roman" panose="02020603050405020304" pitchFamily="18" charset="0"/>
                <a:ea typeface="Microsoft YaHei" panose="020B0503020204020204" pitchFamily="34" charset="-122"/>
                <a:cs typeface="Times New Roman" panose="02020603050405020304" pitchFamily="18" charset="0"/>
              </a:rPr>
              <a:t>表面肌电</a:t>
            </a:r>
            <a:r>
              <a:rPr lang="zh-CN" altLang="en-US" b="1" u="sng" kern="100" dirty="0">
                <a:latin typeface="Times New Roman" panose="02020603050405020304" pitchFamily="18" charset="0"/>
                <a:ea typeface="Microsoft YaHei" panose="020B0503020204020204" pitchFamily="34" charset="-122"/>
                <a:cs typeface="Times New Roman" panose="02020603050405020304" pitchFamily="18" charset="0"/>
              </a:rPr>
              <a:t>仪</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（放置在</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8</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块肌肉上，包括股外侧肌、股内侧肌、股直肌、半腱肌、胫骨前肌、腓肠肌外侧、腓肠肌内侧和比目鱼肌，，采集肌肉激活程度）</a:t>
            </a:r>
            <a:endPar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55C4C0AC-6186-87E2-5B63-7EC1BE430B98}"/>
              </a:ext>
            </a:extLst>
          </p:cNvPr>
          <p:cNvPicPr>
            <a:picLocks noChangeAspect="1"/>
          </p:cNvPicPr>
          <p:nvPr/>
        </p:nvPicPr>
        <p:blipFill>
          <a:blip r:embed="rId4"/>
          <a:stretch>
            <a:fillRect/>
          </a:stretch>
        </p:blipFill>
        <p:spPr>
          <a:xfrm>
            <a:off x="298450" y="4181173"/>
            <a:ext cx="6603990" cy="2540302"/>
          </a:xfrm>
          <a:prstGeom prst="rect">
            <a:avLst/>
          </a:prstGeom>
        </p:spPr>
      </p:pic>
      <p:sp>
        <p:nvSpPr>
          <p:cNvPr id="9" name="文本框 8">
            <a:extLst>
              <a:ext uri="{FF2B5EF4-FFF2-40B4-BE49-F238E27FC236}">
                <a16:creationId xmlns:a16="http://schemas.microsoft.com/office/drawing/2014/main" id="{63881F79-F9EC-B82D-254E-B0A8BBA95413}"/>
              </a:ext>
            </a:extLst>
          </p:cNvPr>
          <p:cNvSpPr txBox="1"/>
          <p:nvPr/>
        </p:nvSpPr>
        <p:spPr>
          <a:xfrm>
            <a:off x="7132112" y="1926317"/>
            <a:ext cx="4761438" cy="2953373"/>
          </a:xfrm>
          <a:prstGeom prst="rect">
            <a:avLst/>
          </a:prstGeom>
          <a:noFill/>
        </p:spPr>
        <p:txBody>
          <a:bodyPr wrap="square">
            <a:spAutoFit/>
          </a:bodyPr>
          <a:lstStyle/>
          <a:p>
            <a:pPr marL="342900" lvl="0" indent="-342900" algn="just">
              <a:lnSpc>
                <a:spcPct val="150000"/>
              </a:lnSpc>
              <a:buFont typeface="+mj-ea"/>
              <a:buAutoNum type="circleNumDbPlain"/>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受试者以</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14km/h</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速度跑过嵌有测力板的跑道，通过测力板时受试者比需右腿落在测力板上。</a:t>
            </a:r>
          </a:p>
          <a:p>
            <a:pPr marL="342900" lvl="0" indent="-342900" algn="just">
              <a:lnSpc>
                <a:spcPct val="150000"/>
              </a:lnSpc>
              <a:buFont typeface="+mj-lt"/>
              <a:buAutoNum type="circleNumDbPlain"/>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分别以</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200Hz</a:t>
            </a: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2000Hz</a:t>
            </a:r>
            <a:r>
              <a:rPr lang="zh-CN" altLang="en-US"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1000Hz</a:t>
            </a:r>
            <a:r>
              <a:rPr lang="zh-CN" altLang="en-US" kern="100" dirty="0">
                <a:latin typeface="Times New Roman" panose="02020603050405020304" pitchFamily="18" charset="0"/>
                <a:ea typeface="Microsoft YaHei" panose="020B0503020204020204" pitchFamily="34" charset="-122"/>
                <a:cs typeface="Times New Roman" panose="02020603050405020304" pitchFamily="18" charset="0"/>
              </a:rPr>
              <a:t>采集</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动作捕捉</a:t>
            </a:r>
            <a:r>
              <a:rPr lang="zh-CN" altLang="en-US"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测力台</a:t>
            </a:r>
            <a:r>
              <a:rPr lang="zh-CN" altLang="en-US" kern="100" dirty="0">
                <a:effectLst/>
                <a:latin typeface="Times New Roman" panose="02020603050405020304" pitchFamily="18" charset="0"/>
                <a:ea typeface="Microsoft YaHei" panose="020B0503020204020204" pitchFamily="34" charset="-122"/>
                <a:cs typeface="Times New Roman" panose="02020603050405020304" pitchFamily="18" charset="0"/>
              </a:rPr>
              <a:t>和表面肌电仪数据</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a:t>
            </a:r>
          </a:p>
          <a:p>
            <a:pPr marL="342900" lvl="0" indent="-342900" algn="just">
              <a:lnSpc>
                <a:spcPct val="150000"/>
              </a:lnSpc>
              <a:buFont typeface="+mj-lt"/>
              <a:buAutoNum type="circleNumDbPlain"/>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使用光电计时来验证跑步速度。</a:t>
            </a:r>
          </a:p>
          <a:p>
            <a:pPr marL="342900" lvl="0" indent="-342900" algn="just">
              <a:lnSpc>
                <a:spcPct val="150000"/>
              </a:lnSpc>
              <a:buFont typeface="+mj-lt"/>
              <a:buAutoNum type="circleNumDbPlain"/>
            </a:pP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重复进行</a:t>
            </a:r>
            <a:r>
              <a:rPr lang="en-US"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5</a:t>
            </a:r>
            <a:r>
              <a:rPr lang="zh-CN" altLang="zh-CN" kern="100" dirty="0">
                <a:effectLst/>
                <a:latin typeface="Times New Roman" panose="02020603050405020304" pitchFamily="18" charset="0"/>
                <a:ea typeface="Microsoft YaHei" panose="020B0503020204020204" pitchFamily="34" charset="-122"/>
                <a:cs typeface="Times New Roman" panose="02020603050405020304" pitchFamily="18" charset="0"/>
              </a:rPr>
              <a:t>次实验。</a:t>
            </a:r>
          </a:p>
        </p:txBody>
      </p:sp>
    </p:spTree>
    <p:extLst>
      <p:ext uri="{BB962C8B-B14F-4D97-AF65-F5344CB8AC3E}">
        <p14:creationId xmlns:p14="http://schemas.microsoft.com/office/powerpoint/2010/main" val="13205981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a:extLst>
              <a:ext uri="{FF2B5EF4-FFF2-40B4-BE49-F238E27FC236}">
                <a16:creationId xmlns:a16="http://schemas.microsoft.com/office/drawing/2014/main" id="{08E8C401-0B92-4671-AB64-B8C85071D7B1}"/>
              </a:ext>
            </a:extLst>
          </p:cNvPr>
          <p:cNvSpPr txBox="1"/>
          <p:nvPr/>
        </p:nvSpPr>
        <p:spPr>
          <a:xfrm>
            <a:off x="4031416" y="3348348"/>
            <a:ext cx="4344939"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900" dirty="0">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参考文献</a:t>
            </a:r>
          </a:p>
        </p:txBody>
      </p:sp>
      <p:sp>
        <p:nvSpPr>
          <p:cNvPr id="17" name="文本框 16">
            <a:extLst>
              <a:ext uri="{FF2B5EF4-FFF2-40B4-BE49-F238E27FC236}">
                <a16:creationId xmlns:a16="http://schemas.microsoft.com/office/drawing/2014/main" id="{9FE63CF6-DE0E-49C9-A324-8BFF9F602F7D}"/>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a:extLst>
              <a:ext uri="{FF2B5EF4-FFF2-40B4-BE49-F238E27FC236}">
                <a16:creationId xmlns:a16="http://schemas.microsoft.com/office/drawing/2014/main" id="{AA48FAA3-32A5-4611-80AE-5E0F6CBC468A}"/>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2" name="灯片编号占位符 1">
            <a:extLst>
              <a:ext uri="{FF2B5EF4-FFF2-40B4-BE49-F238E27FC236}">
                <a16:creationId xmlns:a16="http://schemas.microsoft.com/office/drawing/2014/main" id="{374CCFA3-4A3D-8EB6-FA14-ED9995727A31}"/>
              </a:ext>
            </a:extLst>
          </p:cNvPr>
          <p:cNvSpPr>
            <a:spLocks noGrp="1"/>
          </p:cNvSpPr>
          <p:nvPr>
            <p:ph type="sldNum" sz="quarter" idx="12"/>
          </p:nvPr>
        </p:nvSpPr>
        <p:spPr/>
        <p:txBody>
          <a:bodyPr/>
          <a:lstStyle/>
          <a:p>
            <a:fld id="{001606BA-BDB5-42A9-8303-C71C36B1FAAA}" type="slidenum">
              <a:rPr lang="zh-CN" altLang="en-US" smtClean="0"/>
              <a:t>17</a:t>
            </a:fld>
            <a:endParaRPr lang="zh-CN" altLang="en-US"/>
          </a:p>
        </p:txBody>
      </p:sp>
    </p:spTree>
    <p:extLst>
      <p:ext uri="{BB962C8B-B14F-4D97-AF65-F5344CB8AC3E}">
        <p14:creationId xmlns:p14="http://schemas.microsoft.com/office/powerpoint/2010/main" val="32263945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701438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部分参考文献</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18</a:t>
            </a:fld>
            <a:endParaRPr lang="zh-CN" altLang="en-US"/>
          </a:p>
        </p:txBody>
      </p:sp>
      <p:sp>
        <p:nvSpPr>
          <p:cNvPr id="11" name="文本框 10">
            <a:extLst>
              <a:ext uri="{FF2B5EF4-FFF2-40B4-BE49-F238E27FC236}">
                <a16:creationId xmlns:a16="http://schemas.microsoft.com/office/drawing/2014/main" id="{F3EF9F24-ECAB-3DB5-D72D-13C5C1043250}"/>
              </a:ext>
            </a:extLst>
          </p:cNvPr>
          <p:cNvSpPr txBox="1"/>
          <p:nvPr/>
        </p:nvSpPr>
        <p:spPr>
          <a:xfrm>
            <a:off x="298450" y="1547089"/>
            <a:ext cx="11689110" cy="3554819"/>
          </a:xfrm>
          <a:prstGeom prst="rect">
            <a:avLst/>
          </a:prstGeom>
          <a:noFill/>
        </p:spPr>
        <p:txBody>
          <a:bodyPr wrap="square" rtlCol="0">
            <a:spAutoFit/>
          </a:bodyPr>
          <a:lstStyle/>
          <a:p>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 宋和胜，钱竞光，唐潇</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基于软件</a:t>
            </a:r>
            <a:r>
              <a:rPr kumimoji="1" lang="en" altLang="zh-CN" sz="1500" dirty="0" err="1">
                <a:latin typeface="Times New Roman" panose="02020603050405020304" pitchFamily="18" charset="0"/>
                <a:ea typeface="Microsoft YaHei" panose="020B0503020204020204" pitchFamily="34" charset="-122"/>
                <a:cs typeface="Times New Roman" panose="02020603050405020304" pitchFamily="18" charset="0"/>
              </a:rPr>
              <a:t>OpenSim</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的人体运动建模理论及其应用领域概述</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J]. </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医用生物力学，</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2015</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30</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4</a:t>
            </a:r>
            <a:r>
              <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 373-379.</a:t>
            </a:r>
          </a:p>
          <a:p>
            <a:r>
              <a:rPr lang="en-US" altLang="zh-CN" sz="1500" dirty="0">
                <a:latin typeface="Times New Roman" panose="02020603050405020304" pitchFamily="18" charset="0"/>
                <a:cs typeface="Times New Roman" panose="02020603050405020304" pitchFamily="18" charset="0"/>
              </a:rPr>
              <a:t>[2] </a:t>
            </a:r>
            <a:r>
              <a:rPr lang="zh-CN" altLang="en-US" sz="1500" dirty="0">
                <a:latin typeface="Times New Roman" panose="02020603050405020304" pitchFamily="18" charset="0"/>
                <a:cs typeface="Times New Roman" panose="02020603050405020304" pitchFamily="18" charset="0"/>
              </a:rPr>
              <a:t>Hoogkamer W, Kipp S, Frank JH, Farina EM, Luo G, KramR. A comparison of the energetic cost of running in mara-thon racing shoes. Sport Med. 2018.</a:t>
            </a:r>
            <a:endParaRPr lang="en-US" altLang="zh-CN" sz="1500" dirty="0">
              <a:latin typeface="Times New Roman" panose="02020603050405020304" pitchFamily="18" charset="0"/>
              <a:cs typeface="Times New Roman" panose="02020603050405020304" pitchFamily="18" charset="0"/>
            </a:endParaRPr>
          </a:p>
          <a:p>
            <a:r>
              <a:rPr lang="en" altLang="zh-CN" sz="1500" dirty="0">
                <a:latin typeface="Times New Roman" panose="02020603050405020304" pitchFamily="18" charset="0"/>
                <a:cs typeface="Times New Roman" panose="02020603050405020304" pitchFamily="18" charset="0"/>
              </a:rPr>
              <a:t>[3] </a:t>
            </a:r>
            <a:r>
              <a:rPr lang="en" altLang="zh-CN" sz="1500" dirty="0" err="1">
                <a:latin typeface="Times New Roman" panose="02020603050405020304" pitchFamily="18" charset="0"/>
                <a:cs typeface="Times New Roman" panose="02020603050405020304" pitchFamily="18" charset="0"/>
              </a:rPr>
              <a:t>Worobets</a:t>
            </a:r>
            <a:r>
              <a:rPr lang="en" altLang="zh-CN" sz="1500" dirty="0">
                <a:latin typeface="Times New Roman" panose="02020603050405020304" pitchFamily="18" charset="0"/>
                <a:cs typeface="Times New Roman" panose="02020603050405020304" pitchFamily="18" charset="0"/>
              </a:rPr>
              <a:t> J, </a:t>
            </a:r>
            <a:r>
              <a:rPr lang="en" altLang="zh-CN" sz="1500" dirty="0" err="1">
                <a:latin typeface="Times New Roman" panose="02020603050405020304" pitchFamily="18" charset="0"/>
                <a:cs typeface="Times New Roman" panose="02020603050405020304" pitchFamily="18" charset="0"/>
              </a:rPr>
              <a:t>Wannop</a:t>
            </a:r>
            <a:r>
              <a:rPr lang="en" altLang="zh-CN" sz="1500" dirty="0">
                <a:latin typeface="Times New Roman" panose="02020603050405020304" pitchFamily="18" charset="0"/>
                <a:cs typeface="Times New Roman" panose="02020603050405020304" pitchFamily="18" charset="0"/>
              </a:rPr>
              <a:t> JW, </a:t>
            </a:r>
            <a:r>
              <a:rPr lang="en" altLang="zh-CN" sz="1500" dirty="0" err="1">
                <a:latin typeface="Times New Roman" panose="02020603050405020304" pitchFamily="18" charset="0"/>
                <a:cs typeface="Times New Roman" panose="02020603050405020304" pitchFamily="18" charset="0"/>
              </a:rPr>
              <a:t>Tomaras</a:t>
            </a:r>
            <a:r>
              <a:rPr lang="en" altLang="zh-CN" sz="1500" dirty="0">
                <a:latin typeface="Times New Roman" panose="02020603050405020304" pitchFamily="18" charset="0"/>
                <a:cs typeface="Times New Roman" panose="02020603050405020304" pitchFamily="18" charset="0"/>
              </a:rPr>
              <a:t> E, </a:t>
            </a:r>
            <a:r>
              <a:rPr lang="en" altLang="zh-CN" sz="1500" dirty="0" err="1">
                <a:latin typeface="Times New Roman" panose="02020603050405020304" pitchFamily="18" charset="0"/>
                <a:cs typeface="Times New Roman" panose="02020603050405020304" pitchFamily="18" charset="0"/>
              </a:rPr>
              <a:t>Stefanyshyn</a:t>
            </a:r>
            <a:r>
              <a:rPr lang="en" altLang="zh-CN" sz="1500" dirty="0">
                <a:latin typeface="Times New Roman" panose="02020603050405020304" pitchFamily="18" charset="0"/>
                <a:cs typeface="Times New Roman" panose="02020603050405020304" pitchFamily="18" charset="0"/>
              </a:rPr>
              <a:t> D. Softer </a:t>
            </a:r>
            <a:r>
              <a:rPr lang="en" altLang="zh-CN" sz="1500" dirty="0" err="1">
                <a:latin typeface="Times New Roman" panose="02020603050405020304" pitchFamily="18" charset="0"/>
                <a:cs typeface="Times New Roman" panose="02020603050405020304" pitchFamily="18" charset="0"/>
              </a:rPr>
              <a:t>andmore</a:t>
            </a:r>
            <a:r>
              <a:rPr lang="en" altLang="zh-CN" sz="1500" dirty="0">
                <a:latin typeface="Times New Roman" panose="02020603050405020304" pitchFamily="18" charset="0"/>
                <a:cs typeface="Times New Roman" panose="02020603050405020304" pitchFamily="18" charset="0"/>
              </a:rPr>
              <a:t> resilient running shoe cushioning properties enhance run-</a:t>
            </a:r>
            <a:r>
              <a:rPr lang="en" altLang="zh-CN" sz="1500" dirty="0" err="1">
                <a:latin typeface="Times New Roman" panose="02020603050405020304" pitchFamily="18" charset="0"/>
                <a:cs typeface="Times New Roman" panose="02020603050405020304" pitchFamily="18" charset="0"/>
              </a:rPr>
              <a:t>ning</a:t>
            </a:r>
            <a:r>
              <a:rPr lang="en" altLang="zh-CN" sz="1500" dirty="0">
                <a:latin typeface="Times New Roman" panose="02020603050405020304" pitchFamily="18" charset="0"/>
                <a:cs typeface="Times New Roman" panose="02020603050405020304" pitchFamily="18" charset="0"/>
              </a:rPr>
              <a:t> economy. Footwear Sci. 2014.</a:t>
            </a:r>
          </a:p>
          <a:p>
            <a:r>
              <a:rPr lang="en-US" altLang="zh-CN" sz="1500" dirty="0">
                <a:latin typeface="Times New Roman" panose="02020603050405020304" pitchFamily="18" charset="0"/>
                <a:cs typeface="Times New Roman" panose="02020603050405020304" pitchFamily="18" charset="0"/>
              </a:rPr>
              <a:t>[4] </a:t>
            </a:r>
            <a:r>
              <a:rPr lang="en" altLang="zh-CN" sz="1500" dirty="0">
                <a:latin typeface="Times New Roman" panose="02020603050405020304" pitchFamily="18" charset="0"/>
                <a:cs typeface="Times New Roman" panose="02020603050405020304" pitchFamily="18" charset="0"/>
              </a:rPr>
              <a:t>Roy JPR, </a:t>
            </a:r>
            <a:r>
              <a:rPr lang="en" altLang="zh-CN" sz="1500" dirty="0" err="1">
                <a:latin typeface="Times New Roman" panose="02020603050405020304" pitchFamily="18" charset="0"/>
                <a:cs typeface="Times New Roman" panose="02020603050405020304" pitchFamily="18" charset="0"/>
              </a:rPr>
              <a:t>Stefanyshyn</a:t>
            </a:r>
            <a:r>
              <a:rPr lang="en" altLang="zh-CN" sz="1500" dirty="0">
                <a:latin typeface="Times New Roman" panose="02020603050405020304" pitchFamily="18" charset="0"/>
                <a:cs typeface="Times New Roman" panose="02020603050405020304" pitchFamily="18" charset="0"/>
              </a:rPr>
              <a:t> DJ. Shoe midsole longitudinal bending stiffness and running economy, joint energy, and EMG. Med </a:t>
            </a:r>
            <a:r>
              <a:rPr lang="en" altLang="zh-CN" sz="1500" dirty="0" err="1">
                <a:latin typeface="Times New Roman" panose="02020603050405020304" pitchFamily="18" charset="0"/>
                <a:cs typeface="Times New Roman" panose="02020603050405020304" pitchFamily="18" charset="0"/>
              </a:rPr>
              <a:t>SciSports</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Exerc</a:t>
            </a:r>
            <a:r>
              <a:rPr lang="en" altLang="zh-CN" sz="1500" dirty="0">
                <a:latin typeface="Times New Roman" panose="02020603050405020304" pitchFamily="18" charset="0"/>
                <a:cs typeface="Times New Roman" panose="02020603050405020304" pitchFamily="18" charset="0"/>
              </a:rPr>
              <a:t>. 2006.</a:t>
            </a:r>
          </a:p>
          <a:p>
            <a:r>
              <a:rPr lang="en-US" altLang="zh-CN" sz="1500" dirty="0">
                <a:latin typeface="Times New Roman" panose="02020603050405020304" pitchFamily="18" charset="0"/>
                <a:cs typeface="Times New Roman" panose="02020603050405020304" pitchFamily="18" charset="0"/>
              </a:rPr>
              <a:t>[5] </a:t>
            </a:r>
            <a:r>
              <a:rPr lang="en" altLang="zh-CN" sz="1500" dirty="0">
                <a:latin typeface="Times New Roman" panose="02020603050405020304" pitchFamily="18" charset="0"/>
                <a:cs typeface="Times New Roman" panose="02020603050405020304" pitchFamily="18" charset="0"/>
              </a:rPr>
              <a:t>Fredrick E, Clarke T, Larsen J, Cooper L. The effect of shoe </a:t>
            </a:r>
            <a:r>
              <a:rPr lang="en" altLang="zh-CN" sz="1500" dirty="0" err="1">
                <a:latin typeface="Times New Roman" panose="02020603050405020304" pitchFamily="18" charset="0"/>
                <a:cs typeface="Times New Roman" panose="02020603050405020304" pitchFamily="18" charset="0"/>
              </a:rPr>
              <a:t>cush-ioning</a:t>
            </a:r>
            <a:r>
              <a:rPr lang="en" altLang="zh-CN" sz="1500" dirty="0">
                <a:latin typeface="Times New Roman" panose="02020603050405020304" pitchFamily="18" charset="0"/>
                <a:cs typeface="Times New Roman" panose="02020603050405020304" pitchFamily="18" charset="0"/>
              </a:rPr>
              <a:t> on the oxygen demands of running. Biomechanical </a:t>
            </a:r>
            <a:r>
              <a:rPr lang="en" altLang="zh-CN" sz="1500" dirty="0" err="1">
                <a:latin typeface="Times New Roman" panose="02020603050405020304" pitchFamily="18" charset="0"/>
                <a:cs typeface="Times New Roman" panose="02020603050405020304" pitchFamily="18" charset="0"/>
              </a:rPr>
              <a:t>aspectsof</a:t>
            </a:r>
            <a:r>
              <a:rPr lang="en" altLang="zh-CN" sz="1500" dirty="0">
                <a:latin typeface="Times New Roman" panose="02020603050405020304" pitchFamily="18" charset="0"/>
                <a:cs typeface="Times New Roman" panose="02020603050405020304" pitchFamily="18" charset="0"/>
              </a:rPr>
              <a:t> sport shoes and playing surfaces. </a:t>
            </a:r>
          </a:p>
          <a:p>
            <a:r>
              <a:rPr lang="en-US" altLang="zh-CN" sz="1500" dirty="0">
                <a:latin typeface="Times New Roman" panose="02020603050405020304" pitchFamily="18" charset="0"/>
                <a:cs typeface="Times New Roman" panose="02020603050405020304" pitchFamily="18" charset="0"/>
              </a:rPr>
              <a:t>[6] Franz JR, </a:t>
            </a:r>
            <a:r>
              <a:rPr lang="en-US" altLang="zh-CN" sz="1500" dirty="0" err="1">
                <a:latin typeface="Times New Roman" panose="02020603050405020304" pitchFamily="18" charset="0"/>
                <a:cs typeface="Times New Roman" panose="02020603050405020304" pitchFamily="18" charset="0"/>
              </a:rPr>
              <a:t>Wierzbinski</a:t>
            </a:r>
            <a:r>
              <a:rPr lang="en-US" altLang="zh-CN" sz="1500" dirty="0">
                <a:latin typeface="Times New Roman" panose="02020603050405020304" pitchFamily="18" charset="0"/>
                <a:cs typeface="Times New Roman" panose="02020603050405020304" pitchFamily="18" charset="0"/>
              </a:rPr>
              <a:t> CM, </a:t>
            </a:r>
            <a:r>
              <a:rPr lang="en-US" altLang="zh-CN" sz="1500" dirty="0" err="1">
                <a:latin typeface="Times New Roman" panose="02020603050405020304" pitchFamily="18" charset="0"/>
                <a:cs typeface="Times New Roman" panose="02020603050405020304" pitchFamily="18" charset="0"/>
              </a:rPr>
              <a:t>Kram</a:t>
            </a:r>
            <a:r>
              <a:rPr lang="en-US" altLang="zh-CN" sz="1500" dirty="0">
                <a:latin typeface="Times New Roman" panose="02020603050405020304" pitchFamily="18" charset="0"/>
                <a:cs typeface="Times New Roman" panose="02020603050405020304" pitchFamily="18" charset="0"/>
              </a:rPr>
              <a:t> R. Metabolic cost of running barefoot versus shod: Is lighter better? Med Sci Sports Exerc.2012.</a:t>
            </a:r>
          </a:p>
          <a:p>
            <a:r>
              <a:rPr lang="en-US" altLang="zh-CN" sz="1500" dirty="0">
                <a:latin typeface="Times New Roman" panose="02020603050405020304" pitchFamily="18" charset="0"/>
                <a:cs typeface="Times New Roman" panose="02020603050405020304" pitchFamily="18" charset="0"/>
              </a:rPr>
              <a:t>[7] Frederick E, Daniels J, Hayes J. The effect of shoe weight on the aerobic demands of running. In: </a:t>
            </a:r>
            <a:r>
              <a:rPr lang="en-US" altLang="zh-CN" sz="1500" dirty="0" err="1">
                <a:latin typeface="Times New Roman" panose="02020603050405020304" pitchFamily="18" charset="0"/>
                <a:cs typeface="Times New Roman" panose="02020603050405020304" pitchFamily="18" charset="0"/>
              </a:rPr>
              <a:t>Bachl</a:t>
            </a:r>
            <a:r>
              <a:rPr lang="en-US" altLang="zh-CN" sz="1500" dirty="0">
                <a:latin typeface="Times New Roman" panose="02020603050405020304" pitchFamily="18" charset="0"/>
                <a:cs typeface="Times New Roman" panose="02020603050405020304" pitchFamily="18" charset="0"/>
              </a:rPr>
              <a:t> N, Prokop L, </a:t>
            </a:r>
            <a:r>
              <a:rPr lang="en-US" altLang="zh-CN" sz="1500" dirty="0" err="1">
                <a:latin typeface="Times New Roman" panose="02020603050405020304" pitchFamily="18" charset="0"/>
                <a:cs typeface="Times New Roman" panose="02020603050405020304" pitchFamily="18" charset="0"/>
              </a:rPr>
              <a:t>Suckert</a:t>
            </a:r>
            <a:r>
              <a:rPr lang="en-US" altLang="zh-CN" sz="1500" dirty="0">
                <a:latin typeface="Times New Roman" panose="02020603050405020304" pitchFamily="18" charset="0"/>
                <a:cs typeface="Times New Roman" panose="02020603050405020304" pitchFamily="18" charset="0"/>
              </a:rPr>
              <a:t> R, editors. </a:t>
            </a:r>
            <a:r>
              <a:rPr lang="en-US" altLang="zh-CN" sz="1500" dirty="0" err="1">
                <a:latin typeface="Times New Roman" panose="02020603050405020304" pitchFamily="18" charset="0"/>
                <a:cs typeface="Times New Roman" panose="02020603050405020304" pitchFamily="18" charset="0"/>
              </a:rPr>
              <a:t>Curr</a:t>
            </a:r>
            <a:r>
              <a:rPr lang="en-US" altLang="zh-CN" sz="1500" dirty="0">
                <a:latin typeface="Times New Roman" panose="02020603050405020304" pitchFamily="18" charset="0"/>
                <a:cs typeface="Times New Roman" panose="02020603050405020304" pitchFamily="18" charset="0"/>
              </a:rPr>
              <a:t> Top Sport </a:t>
            </a:r>
            <a:r>
              <a:rPr lang="en-US" altLang="zh-CN" sz="1500" dirty="0" err="1">
                <a:latin typeface="Times New Roman" panose="02020603050405020304" pitchFamily="18" charset="0"/>
                <a:cs typeface="Times New Roman" panose="02020603050405020304" pitchFamily="18" charset="0"/>
              </a:rPr>
              <a:t>Mec</a:t>
            </a:r>
            <a:r>
              <a:rPr lang="en-US" altLang="zh-CN" sz="1500" dirty="0">
                <a:latin typeface="Times New Roman" panose="02020603050405020304" pitchFamily="18" charset="0"/>
                <a:cs typeface="Times New Roman" panose="02020603050405020304" pitchFamily="18" charset="0"/>
              </a:rPr>
              <a:t> Proc </a:t>
            </a:r>
            <a:r>
              <a:rPr lang="en-US" altLang="zh-CN" sz="1500" dirty="0" err="1">
                <a:latin typeface="Times New Roman" panose="02020603050405020304" pitchFamily="18" charset="0"/>
                <a:cs typeface="Times New Roman" panose="02020603050405020304" pitchFamily="18" charset="0"/>
              </a:rPr>
              <a:t>Wold</a:t>
            </a:r>
            <a:r>
              <a:rPr lang="en-US" altLang="zh-CN" sz="1500" dirty="0">
                <a:latin typeface="Times New Roman" panose="02020603050405020304" pitchFamily="18" charset="0"/>
                <a:cs typeface="Times New Roman" panose="02020603050405020304" pitchFamily="18" charset="0"/>
              </a:rPr>
              <a:t> </a:t>
            </a:r>
            <a:r>
              <a:rPr lang="en-US" altLang="zh-CN" sz="1500" dirty="0" err="1">
                <a:latin typeface="Times New Roman" panose="02020603050405020304" pitchFamily="18" charset="0"/>
                <a:cs typeface="Times New Roman" panose="02020603050405020304" pitchFamily="18" charset="0"/>
              </a:rPr>
              <a:t>Congr</a:t>
            </a:r>
            <a:r>
              <a:rPr lang="en-US" altLang="zh-CN" sz="1500" dirty="0">
                <a:latin typeface="Times New Roman" panose="02020603050405020304" pitchFamily="18" charset="0"/>
                <a:cs typeface="Times New Roman" panose="02020603050405020304" pitchFamily="18" charset="0"/>
              </a:rPr>
              <a:t>. Vienna: Urban and Schwarzenberg; 1984. p. 616–25.</a:t>
            </a:r>
            <a:endParaRPr lang="zh-CN" altLang="en-US" sz="1500" dirty="0">
              <a:latin typeface="Times New Roman" panose="02020603050405020304" pitchFamily="18" charset="0"/>
              <a:cs typeface="Times New Roman" panose="02020603050405020304" pitchFamily="18" charset="0"/>
            </a:endParaRPr>
          </a:p>
          <a:p>
            <a:r>
              <a:rPr kumimoji="1" lang="en-US" altLang="zh-CN" sz="1500" dirty="0">
                <a:latin typeface="Times New Roman" panose="02020603050405020304" pitchFamily="18" charset="0"/>
                <a:ea typeface="Microsoft YaHei" panose="020B0503020204020204" pitchFamily="34" charset="-122"/>
                <a:cs typeface="Times New Roman" panose="02020603050405020304" pitchFamily="18" charset="0"/>
              </a:rPr>
              <a:t>[8] Zhang, M., Zhou, X., Zhang, L., Liu, H., &amp; Yu, B. (2022). The effect of heel-to-toe drop of running shoes on patellofemoral joint stress during running. Gait &amp; Posture, 93, 230-234.</a:t>
            </a:r>
          </a:p>
          <a:p>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[9] Pohl, M. B., </a:t>
            </a:r>
            <a:r>
              <a:rPr kumimoji="1" lang="en" altLang="zh-CN" sz="1500" dirty="0" err="1">
                <a:latin typeface="Times New Roman" panose="02020603050405020304" pitchFamily="18" charset="0"/>
                <a:ea typeface="Microsoft YaHei" panose="020B0503020204020204" pitchFamily="34" charset="-122"/>
                <a:cs typeface="Times New Roman" panose="02020603050405020304" pitchFamily="18" charset="0"/>
              </a:rPr>
              <a:t>Mullineaux</a:t>
            </a:r>
            <a:r>
              <a:rPr kumimoji="1" lang="en" altLang="zh-CN" sz="1500" dirty="0">
                <a:latin typeface="Times New Roman" panose="02020603050405020304" pitchFamily="18" charset="0"/>
                <a:ea typeface="Microsoft YaHei" panose="020B0503020204020204" pitchFamily="34" charset="-122"/>
                <a:cs typeface="Times New Roman" panose="02020603050405020304" pitchFamily="18" charset="0"/>
              </a:rPr>
              <a:t>, D. R., Milner, C. E., Hamill, J., &amp; Davis, I. S. (2008). Biomechanical predictors of retrospective tibial stress fractures in runners. Journal of biomechanics, 41(6), 1160-1165</a:t>
            </a:r>
            <a:endParaRPr kumimoji="1" lang="zh-CN" altLang="en-US" sz="15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7175734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1275"/>
            <a:ext cx="12192000" cy="4171950"/>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1021080" y="1705306"/>
            <a:ext cx="6560750" cy="7067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0" name="文本框 9"/>
          <p:cNvSpPr txBox="1"/>
          <p:nvPr/>
        </p:nvSpPr>
        <p:spPr>
          <a:xfrm>
            <a:off x="1071880" y="2404745"/>
            <a:ext cx="4514215" cy="398780"/>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cxnSp>
        <p:nvCxnSpPr>
          <p:cNvPr id="12" name="直接连接符 11"/>
          <p:cNvCxnSpPr/>
          <p:nvPr/>
        </p:nvCxnSpPr>
        <p:spPr>
          <a:xfrm>
            <a:off x="1190625" y="2985770"/>
            <a:ext cx="1165225" cy="0"/>
          </a:xfrm>
          <a:prstGeom prst="line">
            <a:avLst/>
          </a:prstGeom>
          <a:ln w="381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1" name="图片 20" descr="G:\大学生记者团\校徽3.png校徽3"/>
          <p:cNvPicPr>
            <a:picLocks noChangeAspect="1"/>
          </p:cNvPicPr>
          <p:nvPr/>
        </p:nvPicPr>
        <p:blipFill>
          <a:blip r:embed="rId3"/>
          <a:srcRect/>
          <a:stretch>
            <a:fillRect/>
          </a:stretch>
        </p:blipFill>
        <p:spPr>
          <a:xfrm>
            <a:off x="1310005" y="-41275"/>
            <a:ext cx="1734820" cy="1834515"/>
          </a:xfrm>
          <a:prstGeom prst="rect">
            <a:avLst/>
          </a:prstGeom>
          <a:effectLst>
            <a:outerShdw blurRad="50800" dist="38100" dir="2700000" algn="tl" rotWithShape="0">
              <a:prstClr val="black">
                <a:alpha val="40000"/>
              </a:prstClr>
            </a:outerShdw>
          </a:effectLst>
        </p:spPr>
      </p:pic>
      <p:pic>
        <p:nvPicPr>
          <p:cNvPr id="22" name="图片 21" descr="1"/>
          <p:cNvPicPr>
            <a:picLocks noChangeAspect="1"/>
          </p:cNvPicPr>
          <p:nvPr/>
        </p:nvPicPr>
        <p:blipFill>
          <a:blip r:embed="rId4"/>
          <a:stretch>
            <a:fillRect/>
          </a:stretch>
        </p:blipFill>
        <p:spPr>
          <a:xfrm>
            <a:off x="-14605" y="4023360"/>
            <a:ext cx="12192000" cy="654685"/>
          </a:xfrm>
          <a:prstGeom prst="rect">
            <a:avLst/>
          </a:prstGeom>
        </p:spPr>
      </p:pic>
      <p:sp>
        <p:nvSpPr>
          <p:cNvPr id="3" name="矩形 2"/>
          <p:cNvSpPr/>
          <p:nvPr/>
        </p:nvSpPr>
        <p:spPr>
          <a:xfrm>
            <a:off x="9761511" y="5579764"/>
            <a:ext cx="150495" cy="150495"/>
          </a:xfrm>
          <a:prstGeom prst="rect">
            <a:avLst/>
          </a:prstGeom>
          <a:solidFill>
            <a:srgbClr val="C0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659276" y="5525789"/>
            <a:ext cx="150495" cy="150495"/>
          </a:xfrm>
          <a:prstGeom prst="rect">
            <a:avLst/>
          </a:prstGeom>
          <a:solidFill>
            <a:schemeClr val="bg1"/>
          </a:solidFill>
          <a:ln>
            <a:solidFill>
              <a:schemeClr val="tx1"/>
            </a:solidFill>
          </a:ln>
          <a:effectLst>
            <a:outerShdw blurRad="50800" dist="38100" dir="2700000" algn="tl" rotWithShape="0">
              <a:schemeClr val="tx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912006" y="5416370"/>
            <a:ext cx="2409634" cy="369332"/>
          </a:xfrm>
          <a:prstGeom prst="rect">
            <a:avLst/>
          </a:prstGeom>
          <a:noFill/>
        </p:spPr>
        <p:txBody>
          <a:bodyPr wrap="none" rtlCol="0">
            <a:spAutoFit/>
          </a:bodyPr>
          <a:lstStyle/>
          <a:p>
            <a:r>
              <a:rPr lang="en-US" altLang="zh-CN" spc="600" dirty="0">
                <a:solidFill>
                  <a:schemeClr val="tx1"/>
                </a:solidFill>
                <a:uFillTx/>
                <a:latin typeface="华文楷体" panose="02010600040101010101" charset="-122"/>
                <a:ea typeface="华文楷体" panose="02010600040101010101" charset="-122"/>
                <a:cs typeface="华文楷体" panose="02010600040101010101" charset="-122"/>
              </a:rPr>
              <a:t>2023</a:t>
            </a:r>
            <a:r>
              <a:rPr lang="zh-CN" altLang="en-US" spc="600" dirty="0">
                <a:solidFill>
                  <a:schemeClr val="tx1"/>
                </a:solidFill>
                <a:uFillTx/>
                <a:latin typeface="华文楷体" panose="02010600040101010101" charset="-122"/>
                <a:ea typeface="华文楷体" panose="02010600040101010101" charset="-122"/>
                <a:cs typeface="华文楷体" panose="02010600040101010101" charset="-122"/>
              </a:rPr>
              <a:t>年</a:t>
            </a:r>
            <a:r>
              <a:rPr lang="en-US" altLang="zh-CN" spc="600" dirty="0">
                <a:solidFill>
                  <a:schemeClr val="tx1"/>
                </a:solidFill>
                <a:uFillTx/>
                <a:latin typeface="华文楷体" panose="02010600040101010101" charset="-122"/>
                <a:ea typeface="华文楷体" panose="02010600040101010101" charset="-122"/>
                <a:cs typeface="华文楷体" panose="02010600040101010101" charset="-122"/>
              </a:rPr>
              <a:t>8</a:t>
            </a:r>
            <a:r>
              <a:rPr lang="zh-CN" altLang="en-US" spc="600" dirty="0">
                <a:solidFill>
                  <a:schemeClr val="tx1"/>
                </a:solidFill>
                <a:uFillTx/>
                <a:latin typeface="华文楷体" panose="02010600040101010101" charset="-122"/>
                <a:ea typeface="华文楷体" panose="02010600040101010101" charset="-122"/>
                <a:cs typeface="华文楷体" panose="02010600040101010101" charset="-122"/>
              </a:rPr>
              <a:t>月</a:t>
            </a:r>
            <a:r>
              <a:rPr lang="en-US" altLang="zh-CN" spc="600" dirty="0">
                <a:solidFill>
                  <a:schemeClr val="tx1"/>
                </a:solidFill>
                <a:uFillTx/>
                <a:latin typeface="华文楷体" panose="02010600040101010101" charset="-122"/>
                <a:ea typeface="华文楷体" panose="02010600040101010101" charset="-122"/>
                <a:cs typeface="华文楷体" panose="02010600040101010101" charset="-122"/>
              </a:rPr>
              <a:t>14</a:t>
            </a:r>
            <a:r>
              <a:rPr lang="zh-CN" altLang="en-US" spc="600" dirty="0">
                <a:solidFill>
                  <a:schemeClr val="tx1"/>
                </a:solidFill>
                <a:uFillTx/>
                <a:latin typeface="华文楷体" panose="02010600040101010101" charset="-122"/>
                <a:ea typeface="华文楷体" panose="02010600040101010101" charset="-122"/>
                <a:cs typeface="华文楷体" panose="02010600040101010101" charset="-122"/>
              </a:rPr>
              <a:t>日</a:t>
            </a:r>
          </a:p>
        </p:txBody>
      </p:sp>
      <p:sp>
        <p:nvSpPr>
          <p:cNvPr id="5" name="灯片编号占位符 4">
            <a:extLst>
              <a:ext uri="{FF2B5EF4-FFF2-40B4-BE49-F238E27FC236}">
                <a16:creationId xmlns:a16="http://schemas.microsoft.com/office/drawing/2014/main" id="{2E8BDBEF-13B1-FB4D-43BC-2FB39AEF2CDB}"/>
              </a:ext>
            </a:extLst>
          </p:cNvPr>
          <p:cNvSpPr>
            <a:spLocks noGrp="1"/>
          </p:cNvSpPr>
          <p:nvPr>
            <p:ph type="sldNum" sz="quarter" idx="12"/>
          </p:nvPr>
        </p:nvSpPr>
        <p:spPr/>
        <p:txBody>
          <a:bodyPr/>
          <a:lstStyle/>
          <a:p>
            <a:fld id="{001606BA-BDB5-42A9-8303-C71C36B1FAAA}" type="slidenum">
              <a:rPr lang="zh-CN" altLang="en-US" smtClean="0"/>
              <a:t>19</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05" y="-41275"/>
            <a:ext cx="12192000" cy="146748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1920875" y="20002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0" name="文本框 9"/>
          <p:cNvSpPr txBox="1"/>
          <p:nvPr/>
        </p:nvSpPr>
        <p:spPr>
          <a:xfrm>
            <a:off x="1433195" y="71882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pic>
        <p:nvPicPr>
          <p:cNvPr id="21" name="图片 20" descr="G:\大学生记者团\校徽3.png校徽3"/>
          <p:cNvPicPr>
            <a:picLocks noChangeAspect="1"/>
          </p:cNvPicPr>
          <p:nvPr/>
        </p:nvPicPr>
        <p:blipFill>
          <a:blip r:embed="rId3"/>
          <a:srcRect/>
          <a:stretch>
            <a:fillRect/>
          </a:stretch>
        </p:blipFill>
        <p:spPr>
          <a:xfrm>
            <a:off x="298450" y="14605"/>
            <a:ext cx="1148080" cy="1214755"/>
          </a:xfrm>
          <a:prstGeom prst="rect">
            <a:avLst/>
          </a:prstGeom>
          <a:effectLst>
            <a:outerShdw blurRad="50800" dist="38100" dir="2700000" algn="tl" rotWithShape="0">
              <a:prstClr val="black">
                <a:alpha val="40000"/>
              </a:prstClr>
            </a:outerShdw>
          </a:effectLst>
        </p:spPr>
      </p:pic>
      <p:pic>
        <p:nvPicPr>
          <p:cNvPr id="22" name="图片 21" descr="1"/>
          <p:cNvPicPr>
            <a:picLocks noChangeAspect="1"/>
          </p:cNvPicPr>
          <p:nvPr/>
        </p:nvPicPr>
        <p:blipFill>
          <a:blip r:embed="rId4"/>
          <a:stretch>
            <a:fillRect/>
          </a:stretch>
        </p:blipFill>
        <p:spPr>
          <a:xfrm>
            <a:off x="-14605" y="1380490"/>
            <a:ext cx="12192000" cy="468630"/>
          </a:xfrm>
          <a:prstGeom prst="rect">
            <a:avLst/>
          </a:prstGeom>
        </p:spPr>
      </p:pic>
      <p:grpSp>
        <p:nvGrpSpPr>
          <p:cNvPr id="26" name="组合 25"/>
          <p:cNvGrpSpPr/>
          <p:nvPr/>
        </p:nvGrpSpPr>
        <p:grpSpPr>
          <a:xfrm>
            <a:off x="438875" y="2859769"/>
            <a:ext cx="4442008" cy="1137192"/>
            <a:chOff x="6894285" y="2860404"/>
            <a:chExt cx="4442008" cy="1137192"/>
          </a:xfrm>
        </p:grpSpPr>
        <p:sp>
          <p:nvSpPr>
            <p:cNvPr id="3" name="矩形 2"/>
            <p:cNvSpPr/>
            <p:nvPr/>
          </p:nvSpPr>
          <p:spPr>
            <a:xfrm>
              <a:off x="6894285" y="2860404"/>
              <a:ext cx="4441372" cy="1137192"/>
            </a:xfrm>
            <a:prstGeom prst="rect">
              <a:avLst/>
            </a:prstGeom>
            <a:solidFill>
              <a:srgbClr val="900A0A"/>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6894919" y="2937676"/>
              <a:ext cx="4441374"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alpha val="30000"/>
                    </a:prstClr>
                  </a:solidFill>
                  <a:effectLst/>
                  <a:uLnTx/>
                  <a:uFillTx/>
                  <a:latin typeface="Aharoni" panose="02010803020104030203" pitchFamily="2" charset="-79"/>
                  <a:ea typeface="微软雅黑" panose="020B0503020204020204" charset="-122"/>
                  <a:cs typeface="Aharoni" panose="02010803020104030203" pitchFamily="2" charset="-79"/>
                </a:rPr>
                <a:t>CONTENTS</a:t>
              </a:r>
              <a:endParaRPr kumimoji="0" lang="zh-CN" altLang="en-US" sz="6000" b="0" i="0" u="none" strike="noStrike" kern="1200" cap="none" spc="0" normalizeH="0" baseline="0" noProof="0" dirty="0">
                <a:ln>
                  <a:noFill/>
                </a:ln>
                <a:solidFill>
                  <a:prstClr val="white">
                    <a:alpha val="30000"/>
                  </a:prstClr>
                </a:solidFill>
                <a:effectLst/>
                <a:uLnTx/>
                <a:uFillTx/>
                <a:latin typeface="Aharoni" panose="02010803020104030203" pitchFamily="2" charset="-79"/>
                <a:ea typeface="微软雅黑" panose="020B0503020204020204" charset="-122"/>
                <a:cs typeface="Aharoni" panose="02010803020104030203" pitchFamily="2" charset="-79"/>
              </a:endParaRPr>
            </a:p>
          </p:txBody>
        </p:sp>
        <p:sp>
          <p:nvSpPr>
            <p:cNvPr id="7" name="文本框 6"/>
            <p:cNvSpPr txBox="1"/>
            <p:nvPr/>
          </p:nvSpPr>
          <p:spPr>
            <a:xfrm>
              <a:off x="7721600" y="3030133"/>
              <a:ext cx="278674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目 录</a:t>
              </a:r>
            </a:p>
          </p:txBody>
        </p:sp>
      </p:grpSp>
      <p:grpSp>
        <p:nvGrpSpPr>
          <p:cNvPr id="8" name="组合 7"/>
          <p:cNvGrpSpPr/>
          <p:nvPr/>
        </p:nvGrpSpPr>
        <p:grpSpPr>
          <a:xfrm>
            <a:off x="5947410" y="2137943"/>
            <a:ext cx="4818746" cy="754743"/>
            <a:chOff x="653141" y="1043802"/>
            <a:chExt cx="4818746" cy="754743"/>
          </a:xfrm>
        </p:grpSpPr>
        <p:grpSp>
          <p:nvGrpSpPr>
            <p:cNvPr id="11" name="组合 10"/>
            <p:cNvGrpSpPr/>
            <p:nvPr/>
          </p:nvGrpSpPr>
          <p:grpSpPr>
            <a:xfrm>
              <a:off x="653141" y="1043802"/>
              <a:ext cx="1190172" cy="754743"/>
              <a:chOff x="653141" y="1043802"/>
              <a:chExt cx="1190172" cy="754743"/>
            </a:xfrm>
          </p:grpSpPr>
          <p:sp>
            <p:nvSpPr>
              <p:cNvPr id="13" name="矩形: 圆角 5"/>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4" name="文本框 13"/>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01</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15" name="文本框 14"/>
            <p:cNvSpPr txBox="1"/>
            <p:nvPr/>
          </p:nvSpPr>
          <p:spPr>
            <a:xfrm>
              <a:off x="1785257" y="1154314"/>
              <a:ext cx="3686630" cy="523220"/>
            </a:xfrm>
            <a:prstGeom prst="rect">
              <a:avLst/>
            </a:prstGeom>
            <a:noFill/>
          </p:spPr>
          <p:txBody>
            <a:bodyPr wrap="square" rtlCol="0">
              <a:spAutoFit/>
              <a:scene3d>
                <a:camera prst="orthographicFront"/>
                <a:lightRig rig="threePt" dir="t"/>
              </a:scene3d>
              <a:sp3d contourW="12700"/>
            </a:bodyPr>
            <a:lstStyle/>
            <a:p>
              <a:pPr>
                <a:defRPr/>
              </a:pPr>
              <a:r>
                <a:rPr lang="zh-CN" altLang="en-US" sz="2800" b="1" dirty="0">
                  <a:latin typeface="Aharoni" panose="02010803020104030203" pitchFamily="2" charset="-79"/>
                  <a:ea typeface="微软雅黑" panose="020B0503020204020204" charset="-122"/>
                  <a:cs typeface="Aharoni" panose="02010803020104030203" pitchFamily="2" charset="-79"/>
                </a:rPr>
                <a:t>中长跑动作特征分析</a:t>
              </a:r>
              <a:endParaRPr kumimoji="0" lang="zh-CN" altLang="en-US" sz="2800" b="1" i="0" u="none" strike="noStrike" kern="1200" cap="none" spc="0" normalizeH="0" baseline="0" noProof="0" dirty="0">
                <a:ln>
                  <a:noFill/>
                </a:ln>
                <a:solidFill>
                  <a:schemeClr val="tx1"/>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grpSp>
        <p:nvGrpSpPr>
          <p:cNvPr id="16" name="组合 15"/>
          <p:cNvGrpSpPr/>
          <p:nvPr/>
        </p:nvGrpSpPr>
        <p:grpSpPr>
          <a:xfrm>
            <a:off x="5950909" y="3378904"/>
            <a:ext cx="5307596" cy="754743"/>
            <a:chOff x="653141" y="1043802"/>
            <a:chExt cx="5307596" cy="754743"/>
          </a:xfrm>
        </p:grpSpPr>
        <p:grpSp>
          <p:nvGrpSpPr>
            <p:cNvPr id="18" name="组合 17"/>
            <p:cNvGrpSpPr/>
            <p:nvPr/>
          </p:nvGrpSpPr>
          <p:grpSpPr>
            <a:xfrm>
              <a:off x="653141" y="1043802"/>
              <a:ext cx="1190172" cy="754743"/>
              <a:chOff x="653141" y="1043802"/>
              <a:chExt cx="1190172" cy="754743"/>
            </a:xfrm>
          </p:grpSpPr>
          <p:sp>
            <p:nvSpPr>
              <p:cNvPr id="19" name="矩形: 圆角 5"/>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02</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25" name="文本框 24"/>
            <p:cNvSpPr txBox="1"/>
            <p:nvPr/>
          </p:nvSpPr>
          <p:spPr>
            <a:xfrm>
              <a:off x="1777489" y="1154058"/>
              <a:ext cx="4183248" cy="523220"/>
            </a:xfrm>
            <a:prstGeom prst="rect">
              <a:avLst/>
            </a:prstGeom>
            <a:noFill/>
          </p:spPr>
          <p:txBody>
            <a:bodyPr wrap="square" rtlCol="0">
              <a:spAutoFit/>
              <a:scene3d>
                <a:camera prst="orthographicFront"/>
                <a:lightRig rig="threePt" dir="t"/>
              </a:scene3d>
              <a:sp3d contourW="12700"/>
            </a:bodyPr>
            <a:lstStyle/>
            <a:p>
              <a:pPr>
                <a:defRPr/>
              </a:pPr>
              <a:r>
                <a:rPr kumimoji="0" lang="zh-CN" altLang="en-US" sz="2800" b="1" i="0" u="none" strike="noStrike" kern="1200" cap="none" spc="0" normalizeH="0" baseline="0" noProof="0" dirty="0">
                  <a:ln>
                    <a:noFill/>
                  </a:ln>
                  <a:solidFill>
                    <a:schemeClr val="tx1"/>
                  </a:solidFill>
                  <a:effectLst/>
                  <a:uLnTx/>
                  <a:uFillTx/>
                  <a:latin typeface="Aharoni" panose="02010803020104030203" pitchFamily="2" charset="-79"/>
                  <a:ea typeface="微软雅黑" panose="020B0503020204020204" charset="-122"/>
                  <a:cs typeface="Aharoni" panose="02010803020104030203" pitchFamily="2" charset="-79"/>
                </a:rPr>
                <a:t>中长跑钉鞋分析</a:t>
              </a:r>
            </a:p>
          </p:txBody>
        </p:sp>
      </p:grpSp>
      <p:cxnSp>
        <p:nvCxnSpPr>
          <p:cNvPr id="38" name="直接连接符 37"/>
          <p:cNvCxnSpPr/>
          <p:nvPr/>
        </p:nvCxnSpPr>
        <p:spPr>
          <a:xfrm>
            <a:off x="5400675" y="2139315"/>
            <a:ext cx="0" cy="4142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521E0B3-B2EA-B287-284C-1A739FCB1328}"/>
              </a:ext>
            </a:extLst>
          </p:cNvPr>
          <p:cNvGrpSpPr/>
          <p:nvPr/>
        </p:nvGrpSpPr>
        <p:grpSpPr>
          <a:xfrm>
            <a:off x="5947410" y="5532808"/>
            <a:ext cx="5942780" cy="954107"/>
            <a:chOff x="653141" y="941255"/>
            <a:chExt cx="5942780" cy="954107"/>
          </a:xfrm>
        </p:grpSpPr>
        <p:grpSp>
          <p:nvGrpSpPr>
            <p:cNvPr id="5" name="组合 4">
              <a:extLst>
                <a:ext uri="{FF2B5EF4-FFF2-40B4-BE49-F238E27FC236}">
                  <a16:creationId xmlns:a16="http://schemas.microsoft.com/office/drawing/2014/main" id="{4D64D4E8-C3B6-1394-46C5-67D03EB835EB}"/>
                </a:ext>
              </a:extLst>
            </p:cNvPr>
            <p:cNvGrpSpPr/>
            <p:nvPr/>
          </p:nvGrpSpPr>
          <p:grpSpPr>
            <a:xfrm>
              <a:off x="653141" y="1043802"/>
              <a:ext cx="1190172" cy="754743"/>
              <a:chOff x="653141" y="1043802"/>
              <a:chExt cx="1190172" cy="754743"/>
            </a:xfrm>
          </p:grpSpPr>
          <p:sp>
            <p:nvSpPr>
              <p:cNvPr id="17" name="矩形: 圆角 5">
                <a:extLst>
                  <a:ext uri="{FF2B5EF4-FFF2-40B4-BE49-F238E27FC236}">
                    <a16:creationId xmlns:a16="http://schemas.microsoft.com/office/drawing/2014/main" id="{DAD84080-77B6-0E01-9FBA-455B8F108D9B}"/>
                  </a:ext>
                </a:extLst>
              </p:cNvPr>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文本框 22">
                <a:extLst>
                  <a:ext uri="{FF2B5EF4-FFF2-40B4-BE49-F238E27FC236}">
                    <a16:creationId xmlns:a16="http://schemas.microsoft.com/office/drawing/2014/main" id="{F84F287C-41AB-DE46-6415-8BB427E621D8}"/>
                  </a:ext>
                </a:extLst>
              </p:cNvPr>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04</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12" name="文本框 11">
              <a:extLst>
                <a:ext uri="{FF2B5EF4-FFF2-40B4-BE49-F238E27FC236}">
                  <a16:creationId xmlns:a16="http://schemas.microsoft.com/office/drawing/2014/main" id="{4AC905D0-9CD8-52B8-C4FC-90D2AF7F1DBB}"/>
                </a:ext>
              </a:extLst>
            </p:cNvPr>
            <p:cNvSpPr txBox="1"/>
            <p:nvPr/>
          </p:nvSpPr>
          <p:spPr>
            <a:xfrm>
              <a:off x="1780988" y="941255"/>
              <a:ext cx="4814933" cy="954107"/>
            </a:xfrm>
            <a:prstGeom prst="rect">
              <a:avLst/>
            </a:prstGeom>
            <a:noFill/>
          </p:spPr>
          <p:txBody>
            <a:bodyPr wrap="square" rtlCol="0">
              <a:spAutoFit/>
              <a:scene3d>
                <a:camera prst="orthographicFront"/>
                <a:lightRig rig="threePt" dir="t"/>
              </a:scene3d>
              <a:sp3d contourW="12700"/>
            </a:bodyPr>
            <a:lstStyle/>
            <a:p>
              <a:pPr>
                <a:defRPr/>
              </a:pPr>
              <a:r>
                <a:rPr kumimoji="0" lang="zh-CN" altLang="en-US" sz="2800" b="1" i="0" u="none" strike="noStrike" kern="1200" cap="none" spc="0" normalizeH="0" baseline="0" noProof="0" dirty="0">
                  <a:ln>
                    <a:noFill/>
                  </a:ln>
                  <a:solidFill>
                    <a:schemeClr val="tx1"/>
                  </a:solidFill>
                  <a:effectLst/>
                  <a:uLnTx/>
                  <a:uFillTx/>
                  <a:latin typeface="Aharoni" panose="02010803020104030203" pitchFamily="2" charset="-79"/>
                  <a:ea typeface="微软雅黑" panose="020B0503020204020204" charset="-122"/>
                  <a:cs typeface="Aharoni" panose="02010803020104030203" pitchFamily="2" charset="-79"/>
                </a:rPr>
                <a:t>中长跑钉鞋跑步经济性及生物力学测试方案</a:t>
              </a:r>
            </a:p>
          </p:txBody>
        </p:sp>
      </p:grpSp>
      <p:sp>
        <p:nvSpPr>
          <p:cNvPr id="24" name="灯片编号占位符 23">
            <a:extLst>
              <a:ext uri="{FF2B5EF4-FFF2-40B4-BE49-F238E27FC236}">
                <a16:creationId xmlns:a16="http://schemas.microsoft.com/office/drawing/2014/main" id="{F56B640C-B49E-1A72-B10F-E598037F3AC2}"/>
              </a:ext>
            </a:extLst>
          </p:cNvPr>
          <p:cNvSpPr>
            <a:spLocks noGrp="1"/>
          </p:cNvSpPr>
          <p:nvPr>
            <p:ph type="sldNum" sz="quarter" idx="12"/>
          </p:nvPr>
        </p:nvSpPr>
        <p:spPr/>
        <p:txBody>
          <a:bodyPr/>
          <a:lstStyle/>
          <a:p>
            <a:fld id="{001606BA-BDB5-42A9-8303-C71C36B1FAAA}" type="slidenum">
              <a:rPr lang="zh-CN" altLang="en-US" smtClean="0"/>
              <a:t>2</a:t>
            </a:fld>
            <a:endParaRPr lang="zh-CN" altLang="en-US" dirty="0"/>
          </a:p>
        </p:txBody>
      </p:sp>
      <p:grpSp>
        <p:nvGrpSpPr>
          <p:cNvPr id="27" name="组合 26">
            <a:extLst>
              <a:ext uri="{FF2B5EF4-FFF2-40B4-BE49-F238E27FC236}">
                <a16:creationId xmlns:a16="http://schemas.microsoft.com/office/drawing/2014/main" id="{64A819A3-9C26-CEB1-65B1-EBE9F3CF6001}"/>
              </a:ext>
            </a:extLst>
          </p:cNvPr>
          <p:cNvGrpSpPr/>
          <p:nvPr/>
        </p:nvGrpSpPr>
        <p:grpSpPr>
          <a:xfrm>
            <a:off x="5951066" y="4498104"/>
            <a:ext cx="5943550" cy="754743"/>
            <a:chOff x="653141" y="1043802"/>
            <a:chExt cx="5943550" cy="754743"/>
          </a:xfrm>
        </p:grpSpPr>
        <p:grpSp>
          <p:nvGrpSpPr>
            <p:cNvPr id="28" name="组合 27">
              <a:extLst>
                <a:ext uri="{FF2B5EF4-FFF2-40B4-BE49-F238E27FC236}">
                  <a16:creationId xmlns:a16="http://schemas.microsoft.com/office/drawing/2014/main" id="{097270A4-4826-BC99-0F54-D5E49D1A11B4}"/>
                </a:ext>
              </a:extLst>
            </p:cNvPr>
            <p:cNvGrpSpPr/>
            <p:nvPr/>
          </p:nvGrpSpPr>
          <p:grpSpPr>
            <a:xfrm>
              <a:off x="653141" y="1043802"/>
              <a:ext cx="1190172" cy="754743"/>
              <a:chOff x="653141" y="1043802"/>
              <a:chExt cx="1190172" cy="754743"/>
            </a:xfrm>
          </p:grpSpPr>
          <p:sp>
            <p:nvSpPr>
              <p:cNvPr id="30" name="矩形: 圆角 5">
                <a:extLst>
                  <a:ext uri="{FF2B5EF4-FFF2-40B4-BE49-F238E27FC236}">
                    <a16:creationId xmlns:a16="http://schemas.microsoft.com/office/drawing/2014/main" id="{7AADCD0F-8744-FF09-4935-7A6837AF863A}"/>
                  </a:ext>
                </a:extLst>
              </p:cNvPr>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文本框 30">
                <a:extLst>
                  <a:ext uri="{FF2B5EF4-FFF2-40B4-BE49-F238E27FC236}">
                    <a16:creationId xmlns:a16="http://schemas.microsoft.com/office/drawing/2014/main" id="{8590F6B4-DC45-0DF2-C52B-135F88B1ACA6}"/>
                  </a:ext>
                </a:extLst>
              </p:cNvPr>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03</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29" name="文本框 28">
              <a:extLst>
                <a:ext uri="{FF2B5EF4-FFF2-40B4-BE49-F238E27FC236}">
                  <a16:creationId xmlns:a16="http://schemas.microsoft.com/office/drawing/2014/main" id="{4A6660F7-8BEA-9D6E-E206-F2E44C160C89}"/>
                </a:ext>
              </a:extLst>
            </p:cNvPr>
            <p:cNvSpPr txBox="1"/>
            <p:nvPr/>
          </p:nvSpPr>
          <p:spPr>
            <a:xfrm>
              <a:off x="1781758" y="1155951"/>
              <a:ext cx="4814933" cy="523220"/>
            </a:xfrm>
            <a:prstGeom prst="rect">
              <a:avLst/>
            </a:prstGeom>
            <a:noFill/>
          </p:spPr>
          <p:txBody>
            <a:bodyPr wrap="square" rtlCol="0">
              <a:spAutoFit/>
              <a:scene3d>
                <a:camera prst="orthographicFront"/>
                <a:lightRig rig="threePt" dir="t"/>
              </a:scene3d>
              <a:sp3d contourW="12700"/>
            </a:bodyPr>
            <a:lstStyle/>
            <a:p>
              <a:pPr>
                <a:defRPr/>
              </a:pPr>
              <a:r>
                <a:rPr lang="en-US" altLang="zh-CN" sz="2800" b="1" dirty="0" err="1">
                  <a:latin typeface="Aharoni" panose="02010803020104030203" pitchFamily="2" charset="-79"/>
                  <a:ea typeface="微软雅黑" panose="020B0503020204020204" charset="-122"/>
                  <a:cs typeface="Aharoni" panose="02010803020104030203" pitchFamily="2" charset="-79"/>
                </a:rPr>
                <a:t>Opensim</a:t>
              </a:r>
              <a:r>
                <a:rPr lang="zh-CN" altLang="en-US" sz="2800" b="1" dirty="0">
                  <a:latin typeface="Aharoni" panose="02010803020104030203" pitchFamily="2" charset="-79"/>
                  <a:ea typeface="微软雅黑" panose="020B0503020204020204" charset="-122"/>
                  <a:cs typeface="Aharoni" panose="02010803020104030203" pitchFamily="2" charset="-79"/>
                </a:rPr>
                <a:t>介绍</a:t>
              </a:r>
              <a:endParaRPr kumimoji="0" lang="zh-CN" altLang="en-US" sz="2800" b="1" i="0" u="none" strike="noStrike" kern="1200" cap="none" spc="0" normalizeH="0" baseline="0" noProof="0" dirty="0">
                <a:ln>
                  <a:noFill/>
                </a:ln>
                <a:solidFill>
                  <a:schemeClr val="tx1"/>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1613EA9-C879-BB72-7778-8674A20403F7}"/>
              </a:ext>
            </a:extLst>
          </p:cNvPr>
          <p:cNvSpPr>
            <a:spLocks noGrp="1"/>
          </p:cNvSpPr>
          <p:nvPr>
            <p:ph type="sldNum" sz="quarter" idx="12"/>
          </p:nvPr>
        </p:nvSpPr>
        <p:spPr/>
        <p:txBody>
          <a:bodyPr/>
          <a:lstStyle/>
          <a:p>
            <a:fld id="{001606BA-BDB5-42A9-8303-C71C36B1FAAA}" type="slidenum">
              <a:rPr lang="zh-CN" altLang="en-US" smtClean="0"/>
              <a:t>20</a:t>
            </a:fld>
            <a:endParaRPr lang="zh-CN" altLang="en-US"/>
          </a:p>
        </p:txBody>
      </p:sp>
      <p:pic>
        <p:nvPicPr>
          <p:cNvPr id="4" name="Picture 2" descr="Nike ZoomX Dragonfly 男/女跑步鞋">
            <a:extLst>
              <a:ext uri="{FF2B5EF4-FFF2-40B4-BE49-F238E27FC236}">
                <a16:creationId xmlns:a16="http://schemas.microsoft.com/office/drawing/2014/main" id="{64561032-F1F6-0556-09AA-A6F697A5F39E}"/>
              </a:ext>
            </a:extLst>
          </p:cNvPr>
          <p:cNvPicPr>
            <a:picLocks noChangeAspect="1" noChangeArrowheads="1"/>
          </p:cNvPicPr>
          <p:nvPr/>
        </p:nvPicPr>
        <p:blipFill rotWithShape="1">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t="45487" b="27180"/>
          <a:stretch/>
        </p:blipFill>
        <p:spPr bwMode="auto">
          <a:xfrm>
            <a:off x="1853914" y="2002283"/>
            <a:ext cx="9050928" cy="3092400"/>
          </a:xfrm>
          <a:prstGeom prst="rect">
            <a:avLst/>
          </a:prstGeom>
          <a:solidFill>
            <a:schemeClr val="bg1"/>
          </a:solidFill>
        </p:spPr>
      </p:pic>
      <p:sp>
        <p:nvSpPr>
          <p:cNvPr id="5" name="右中括号 4">
            <a:extLst>
              <a:ext uri="{FF2B5EF4-FFF2-40B4-BE49-F238E27FC236}">
                <a16:creationId xmlns:a16="http://schemas.microsoft.com/office/drawing/2014/main" id="{08ED7BED-8DB0-F42C-14AA-E2DB86CB5454}"/>
              </a:ext>
            </a:extLst>
          </p:cNvPr>
          <p:cNvSpPr/>
          <p:nvPr/>
        </p:nvSpPr>
        <p:spPr>
          <a:xfrm>
            <a:off x="10342596" y="4177884"/>
            <a:ext cx="183357" cy="783773"/>
          </a:xfrm>
          <a:prstGeom prst="rightBracket">
            <a:avLst/>
          </a:prstGeom>
          <a:noFill/>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272965A6-2960-93A5-CE9B-F77ED860850D}"/>
              </a:ext>
            </a:extLst>
          </p:cNvPr>
          <p:cNvSpPr txBox="1"/>
          <p:nvPr/>
        </p:nvSpPr>
        <p:spPr>
          <a:xfrm>
            <a:off x="10525953" y="4092716"/>
            <a:ext cx="371871" cy="95410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鞋跟厚度</a:t>
            </a:r>
          </a:p>
        </p:txBody>
      </p:sp>
      <p:sp>
        <p:nvSpPr>
          <p:cNvPr id="7" name="文本框 6">
            <a:extLst>
              <a:ext uri="{FF2B5EF4-FFF2-40B4-BE49-F238E27FC236}">
                <a16:creationId xmlns:a16="http://schemas.microsoft.com/office/drawing/2014/main" id="{6AD590CB-C855-4CFE-2D23-4A4378AA6CAF}"/>
              </a:ext>
            </a:extLst>
          </p:cNvPr>
          <p:cNvSpPr txBox="1"/>
          <p:nvPr/>
        </p:nvSpPr>
        <p:spPr>
          <a:xfrm>
            <a:off x="9062962" y="4415880"/>
            <a:ext cx="907763"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中底材料</a:t>
            </a:r>
          </a:p>
        </p:txBody>
      </p:sp>
      <p:cxnSp>
        <p:nvCxnSpPr>
          <p:cNvPr id="10" name="直线箭头连接符 9">
            <a:extLst>
              <a:ext uri="{FF2B5EF4-FFF2-40B4-BE49-F238E27FC236}">
                <a16:creationId xmlns:a16="http://schemas.microsoft.com/office/drawing/2014/main" id="{F5672847-92C9-7389-C62C-5C7C02CC0967}"/>
              </a:ext>
            </a:extLst>
          </p:cNvPr>
          <p:cNvCxnSpPr/>
          <p:nvPr/>
        </p:nvCxnSpPr>
        <p:spPr>
          <a:xfrm flipV="1">
            <a:off x="6248857" y="4326673"/>
            <a:ext cx="1773044" cy="396984"/>
          </a:xfrm>
          <a:prstGeom prst="straightConnector1">
            <a:avLst/>
          </a:prstGeom>
          <a:ln w="50800">
            <a:solidFill>
              <a:schemeClr val="tx1"/>
            </a:solidFill>
            <a:beve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348CF21-39C1-3F62-A01E-42CDF8F2939D}"/>
              </a:ext>
            </a:extLst>
          </p:cNvPr>
          <p:cNvSpPr txBox="1"/>
          <p:nvPr/>
        </p:nvSpPr>
        <p:spPr>
          <a:xfrm>
            <a:off x="6994851" y="4525165"/>
            <a:ext cx="907763"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屈曲刚度</a:t>
            </a:r>
          </a:p>
        </p:txBody>
      </p:sp>
      <p:cxnSp>
        <p:nvCxnSpPr>
          <p:cNvPr id="12" name="直线箭头连接符 11">
            <a:extLst>
              <a:ext uri="{FF2B5EF4-FFF2-40B4-BE49-F238E27FC236}">
                <a16:creationId xmlns:a16="http://schemas.microsoft.com/office/drawing/2014/main" id="{E3DD3BA5-E995-FC05-6736-62C0E14050FF}"/>
              </a:ext>
            </a:extLst>
          </p:cNvPr>
          <p:cNvCxnSpPr>
            <a:cxnSpLocks/>
          </p:cNvCxnSpPr>
          <p:nvPr/>
        </p:nvCxnSpPr>
        <p:spPr>
          <a:xfrm>
            <a:off x="2095962" y="3619822"/>
            <a:ext cx="2452599" cy="1308918"/>
          </a:xfrm>
          <a:prstGeom prst="straightConnector1">
            <a:avLst/>
          </a:prstGeom>
          <a:ln w="50800">
            <a:solidFill>
              <a:schemeClr val="tx1"/>
            </a:solidFill>
            <a:beve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三角形 14">
            <a:extLst>
              <a:ext uri="{FF2B5EF4-FFF2-40B4-BE49-F238E27FC236}">
                <a16:creationId xmlns:a16="http://schemas.microsoft.com/office/drawing/2014/main" id="{11EB92E5-0C94-4EB9-D657-7AF5B5B07291}"/>
              </a:ext>
            </a:extLst>
          </p:cNvPr>
          <p:cNvSpPr>
            <a:spLocks noChangeAspect="1"/>
          </p:cNvSpPr>
          <p:nvPr/>
        </p:nvSpPr>
        <p:spPr>
          <a:xfrm>
            <a:off x="2939585" y="4274281"/>
            <a:ext cx="633101" cy="545777"/>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2B4BD045-7B0C-C491-EEDB-23D50D970D98}"/>
              </a:ext>
            </a:extLst>
          </p:cNvPr>
          <p:cNvSpPr txBox="1"/>
          <p:nvPr/>
        </p:nvSpPr>
        <p:spPr>
          <a:xfrm>
            <a:off x="2164048" y="4160192"/>
            <a:ext cx="907763"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鞋头翘度</a:t>
            </a:r>
          </a:p>
        </p:txBody>
      </p:sp>
      <p:cxnSp>
        <p:nvCxnSpPr>
          <p:cNvPr id="22" name="直线箭头连接符 21">
            <a:extLst>
              <a:ext uri="{FF2B5EF4-FFF2-40B4-BE49-F238E27FC236}">
                <a16:creationId xmlns:a16="http://schemas.microsoft.com/office/drawing/2014/main" id="{278B8887-2B8E-BE98-3328-151A1A262EDD}"/>
              </a:ext>
            </a:extLst>
          </p:cNvPr>
          <p:cNvCxnSpPr>
            <a:cxnSpLocks/>
          </p:cNvCxnSpPr>
          <p:nvPr/>
        </p:nvCxnSpPr>
        <p:spPr>
          <a:xfrm flipH="1">
            <a:off x="4333682" y="2218456"/>
            <a:ext cx="679269" cy="627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849E5FF-5068-BDCC-4638-9FE68CDD8880}"/>
              </a:ext>
            </a:extLst>
          </p:cNvPr>
          <p:cNvSpPr txBox="1"/>
          <p:nvPr/>
        </p:nvSpPr>
        <p:spPr>
          <a:xfrm>
            <a:off x="4733758" y="1898624"/>
            <a:ext cx="558385" cy="319832"/>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鞋面</a:t>
            </a:r>
          </a:p>
        </p:txBody>
      </p:sp>
    </p:spTree>
    <p:extLst>
      <p:ext uri="{BB962C8B-B14F-4D97-AF65-F5344CB8AC3E}">
        <p14:creationId xmlns:p14="http://schemas.microsoft.com/office/powerpoint/2010/main" val="266896672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a:extLst>
              <a:ext uri="{FF2B5EF4-FFF2-40B4-BE49-F238E27FC236}">
                <a16:creationId xmlns:a16="http://schemas.microsoft.com/office/drawing/2014/main" id="{08E8C401-0B92-4671-AB64-B8C85071D7B1}"/>
              </a:ext>
            </a:extLst>
          </p:cNvPr>
          <p:cNvSpPr txBox="1"/>
          <p:nvPr/>
        </p:nvSpPr>
        <p:spPr>
          <a:xfrm>
            <a:off x="4031416" y="3348348"/>
            <a:ext cx="4722291"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900" dirty="0">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中长跑动作特征分析</a:t>
            </a:r>
            <a:endParaRPr kumimoji="0" lang="zh-CN" altLang="en-US" sz="2800" b="1" i="0" spc="900" baseline="0" noProof="0" dirty="0">
              <a:ln>
                <a:noFill/>
              </a:ln>
              <a:solidFill>
                <a:srgbClr val="A63030"/>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endParaRPr>
          </a:p>
        </p:txBody>
      </p:sp>
      <p:sp>
        <p:nvSpPr>
          <p:cNvPr id="17" name="文本框 16">
            <a:extLst>
              <a:ext uri="{FF2B5EF4-FFF2-40B4-BE49-F238E27FC236}">
                <a16:creationId xmlns:a16="http://schemas.microsoft.com/office/drawing/2014/main" id="{9FE63CF6-DE0E-49C9-A324-8BFF9F602F7D}"/>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a:extLst>
              <a:ext uri="{FF2B5EF4-FFF2-40B4-BE49-F238E27FC236}">
                <a16:creationId xmlns:a16="http://schemas.microsoft.com/office/drawing/2014/main" id="{AA48FAA3-32A5-4611-80AE-5E0F6CBC468A}"/>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2" name="灯片编号占位符 1">
            <a:extLst>
              <a:ext uri="{FF2B5EF4-FFF2-40B4-BE49-F238E27FC236}">
                <a16:creationId xmlns:a16="http://schemas.microsoft.com/office/drawing/2014/main" id="{374CCFA3-4A3D-8EB6-FA14-ED9995727A31}"/>
              </a:ext>
            </a:extLst>
          </p:cNvPr>
          <p:cNvSpPr>
            <a:spLocks noGrp="1"/>
          </p:cNvSpPr>
          <p:nvPr>
            <p:ph type="sldNum" sz="quarter" idx="12"/>
          </p:nvPr>
        </p:nvSpPr>
        <p:spPr/>
        <p:txBody>
          <a:bodyPr/>
          <a:lstStyle/>
          <a:p>
            <a:fld id="{001606BA-BDB5-42A9-8303-C71C36B1FAAA}" type="slidenum">
              <a:rPr lang="zh-CN" altLang="en-US" smtClean="0"/>
              <a:t>3</a:t>
            </a:fld>
            <a:endParaRPr lang="zh-CN" altLang="en-US"/>
          </a:p>
        </p:txBody>
      </p:sp>
    </p:spTree>
    <p:extLst>
      <p:ext uri="{BB962C8B-B14F-4D97-AF65-F5344CB8AC3E}">
        <p14:creationId xmlns:p14="http://schemas.microsoft.com/office/powerpoint/2010/main" val="10003471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6593691"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中长跑动作特征分析</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4</a:t>
            </a:fld>
            <a:endParaRPr lang="zh-CN" altLang="en-US"/>
          </a:p>
        </p:txBody>
      </p:sp>
      <p:sp>
        <p:nvSpPr>
          <p:cNvPr id="12" name="文本框 11">
            <a:extLst>
              <a:ext uri="{FF2B5EF4-FFF2-40B4-BE49-F238E27FC236}">
                <a16:creationId xmlns:a16="http://schemas.microsoft.com/office/drawing/2014/main" id="{34967BA2-525B-F815-0ABA-7932968D85AB}"/>
              </a:ext>
            </a:extLst>
          </p:cNvPr>
          <p:cNvSpPr txBox="1"/>
          <p:nvPr/>
        </p:nvSpPr>
        <p:spPr>
          <a:xfrm>
            <a:off x="294639" y="1330116"/>
            <a:ext cx="11588751" cy="5404108"/>
          </a:xfrm>
          <a:prstGeom prst="rect">
            <a:avLst/>
          </a:prstGeom>
          <a:noFill/>
        </p:spPr>
        <p:txBody>
          <a:bodyPr wrap="square" rtlCol="0">
            <a:spAutoFit/>
          </a:bodyPr>
          <a:lstStyle/>
          <a:p>
            <a:pPr>
              <a:lnSpc>
                <a:spcPct val="150000"/>
              </a:lnSpc>
            </a:pPr>
            <a:r>
              <a:rPr lang="zh-CN" altLang="zh-CN" sz="2000" dirty="0">
                <a:latin typeface="Microsoft YaHei" panose="020B0503020204020204" pitchFamily="34" charset="-122"/>
                <a:ea typeface="Microsoft YaHei" panose="020B0503020204020204" pitchFamily="34" charset="-122"/>
              </a:rPr>
              <a:t>中长跑分为起跑、起跑后加速跑、途中跑</a:t>
            </a:r>
            <a:r>
              <a:rPr lang="zh-CN" altLang="en-US" sz="2000" dirty="0">
                <a:latin typeface="Microsoft YaHei" panose="020B0503020204020204" pitchFamily="34" charset="-122"/>
                <a:ea typeface="Microsoft YaHei" panose="020B0503020204020204" pitchFamily="34" charset="-122"/>
              </a:rPr>
              <a:t>以及</a:t>
            </a:r>
            <a:r>
              <a:rPr lang="zh-CN" altLang="zh-CN" sz="2000" dirty="0">
                <a:latin typeface="Microsoft YaHei" panose="020B0503020204020204" pitchFamily="34" charset="-122"/>
                <a:ea typeface="Microsoft YaHei" panose="020B0503020204020204" pitchFamily="34" charset="-122"/>
              </a:rPr>
              <a:t>终点跑。</a:t>
            </a:r>
            <a:r>
              <a:rPr lang="zh-CN" altLang="en-US" sz="2000" dirty="0">
                <a:effectLst/>
                <a:latin typeface="Microsoft YaHei" panose="020B0503020204020204" pitchFamily="34" charset="-122"/>
                <a:ea typeface="Microsoft YaHei" panose="020B0503020204020204" pitchFamily="34" charset="-122"/>
              </a:rPr>
              <a:t>优秀中长跑运动员技术特点是：在保证最佳步长基础上的高频率，快节奏，重心平稳，波动小，放松，省力的先进技术。</a:t>
            </a:r>
            <a:endParaRPr lang="en-US" altLang="zh-CN" sz="2000" dirty="0">
              <a:latin typeface="Microsoft YaHei" panose="020B0503020204020204" pitchFamily="34" charset="-122"/>
              <a:ea typeface="Microsoft YaHei" panose="020B0503020204020204" pitchFamily="34" charset="-122"/>
            </a:endParaRPr>
          </a:p>
          <a:p>
            <a:pPr lvl="1">
              <a:lnSpc>
                <a:spcPct val="150000"/>
              </a:lnSpc>
              <a:buChar char="•"/>
            </a:pPr>
            <a:r>
              <a:rPr lang="zh-CN" altLang="zh-CN" sz="1600" b="1" u="sng" kern="1200" dirty="0">
                <a:latin typeface="Microsoft YaHei" panose="020B0503020204020204" pitchFamily="34" charset="-122"/>
                <a:ea typeface="Microsoft YaHei" panose="020B0503020204020204" pitchFamily="34" charset="-122"/>
              </a:rPr>
              <a:t>起跑阶段：</a:t>
            </a:r>
            <a:r>
              <a:rPr lang="zh-CN" altLang="en-US" sz="1600" kern="1200" dirty="0">
                <a:latin typeface="Microsoft YaHei" panose="020B0503020204020204" pitchFamily="34" charset="-122"/>
                <a:ea typeface="Microsoft YaHei" panose="020B0503020204020204" pitchFamily="34" charset="-122"/>
              </a:rPr>
              <a:t>中长跑采用站立式起跑，当听到枪声后，运动员两腿用力蹬地，后腿迅速前摆，前腿用力蹬伸，两臂配合两腿的动作做快而有力的摆动，使身体迅速向前冲，进入加速跑阶段。</a:t>
            </a: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pPr>
            <a:r>
              <a:rPr lang="en-US" altLang="zh-CN" sz="1600" b="1" kern="1200" dirty="0">
                <a:latin typeface="Microsoft YaHei" panose="020B0503020204020204" pitchFamily="34" charset="-122"/>
                <a:ea typeface="Microsoft YaHei" panose="020B0503020204020204" pitchFamily="34" charset="-122"/>
              </a:rPr>
              <a:t>	</a:t>
            </a:r>
            <a:r>
              <a:rPr lang="zh-CN" altLang="zh-CN" sz="1600" b="1" u="sng" kern="1200" dirty="0">
                <a:latin typeface="Microsoft YaHei" panose="020B0503020204020204" pitchFamily="34" charset="-122"/>
                <a:ea typeface="Microsoft YaHei" panose="020B0503020204020204" pitchFamily="34" charset="-122"/>
              </a:rPr>
              <a:t>起跑后加速阶段：</a:t>
            </a:r>
            <a:r>
              <a:rPr lang="zh-CN" altLang="zh-CN" sz="1600" kern="1200" dirty="0">
                <a:latin typeface="Microsoft YaHei" panose="020B0503020204020204" pitchFamily="34" charset="-122"/>
                <a:ea typeface="Microsoft YaHei" panose="020B0503020204020204" pitchFamily="34" charset="-122"/>
              </a:rPr>
              <a:t>跨出第一步时，着地脚由前脚掌快速过渡到脚趾位置，保持身体前倾，每步的步长和步频都要增加。</a:t>
            </a: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buChar char="•"/>
            </a:pPr>
            <a:r>
              <a:rPr lang="zh-CN" altLang="zh-CN" sz="1600" b="1" u="sng" kern="1200" dirty="0">
                <a:solidFill>
                  <a:srgbClr val="FF0000"/>
                </a:solidFill>
                <a:latin typeface="Microsoft YaHei" panose="020B0503020204020204" pitchFamily="34" charset="-122"/>
                <a:ea typeface="Microsoft YaHei" panose="020B0503020204020204" pitchFamily="34" charset="-122"/>
              </a:rPr>
              <a:t>途中跑阶段：</a:t>
            </a:r>
            <a:r>
              <a:rPr lang="zh-CN" altLang="en-US" sz="1600" kern="1200" dirty="0">
                <a:latin typeface="Microsoft YaHei" panose="020B0503020204020204" pitchFamily="34" charset="-122"/>
                <a:ea typeface="Microsoft YaHei" panose="020B0503020204020204" pitchFamily="34" charset="-122"/>
              </a:rPr>
              <a:t>是</a:t>
            </a:r>
            <a:r>
              <a:rPr lang="zh-CN" altLang="en-US" sz="1600" kern="1200" dirty="0">
                <a:solidFill>
                  <a:srgbClr val="FF0000"/>
                </a:solidFill>
                <a:latin typeface="Microsoft YaHei" panose="020B0503020204020204" pitchFamily="34" charset="-122"/>
                <a:ea typeface="Microsoft YaHei" panose="020B0503020204020204" pitchFamily="34" charset="-122"/>
              </a:rPr>
              <a:t>中长跑主要阶段</a:t>
            </a:r>
            <a:r>
              <a:rPr lang="zh-CN" altLang="en-US" sz="1600" kern="1200" dirty="0">
                <a:latin typeface="Microsoft YaHei" panose="020B0503020204020204" pitchFamily="34" charset="-122"/>
                <a:ea typeface="Microsoft YaHei" panose="020B0503020204020204" pitchFamily="34" charset="-122"/>
              </a:rPr>
              <a:t>，</a:t>
            </a:r>
            <a:r>
              <a:rPr lang="zh-CN" altLang="zh-CN" sz="1600" kern="1200" dirty="0">
                <a:latin typeface="Microsoft YaHei" panose="020B0503020204020204" pitchFamily="34" charset="-122"/>
                <a:ea typeface="Microsoft YaHei" panose="020B0503020204020204" pitchFamily="34" charset="-122"/>
              </a:rPr>
              <a:t>包括支撑和腾空</a:t>
            </a:r>
            <a:r>
              <a:rPr lang="zh-CN" altLang="en-US" sz="1600" kern="1200" dirty="0">
                <a:latin typeface="Microsoft YaHei" panose="020B0503020204020204" pitchFamily="34" charset="-122"/>
                <a:ea typeface="Microsoft YaHei" panose="020B0503020204020204" pitchFamily="34" charset="-122"/>
              </a:rPr>
              <a:t>两个主要</a:t>
            </a:r>
            <a:r>
              <a:rPr lang="zh-CN" altLang="zh-CN" sz="1600" kern="1200" dirty="0">
                <a:latin typeface="Microsoft YaHei" panose="020B0503020204020204" pitchFamily="34" charset="-122"/>
                <a:ea typeface="Microsoft YaHei" panose="020B0503020204020204" pitchFamily="34" charset="-122"/>
              </a:rPr>
              <a:t>阶段。</a:t>
            </a:r>
            <a:r>
              <a:rPr lang="zh-CN" altLang="en-US" sz="1600" kern="1200" dirty="0">
                <a:latin typeface="Microsoft YaHei" panose="020B0503020204020204" pitchFamily="34" charset="-122"/>
                <a:ea typeface="Microsoft YaHei" panose="020B0503020204020204" pitchFamily="34" charset="-122"/>
              </a:rPr>
              <a:t>距离不同致使技术差异，距离越长步幅越小。</a:t>
            </a: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pPr>
            <a:r>
              <a:rPr lang="en-US" altLang="zh-CN" sz="1600" dirty="0">
                <a:latin typeface="Microsoft YaHei" panose="020B0503020204020204" pitchFamily="34" charset="-122"/>
                <a:ea typeface="Microsoft YaHei" panose="020B0503020204020204" pitchFamily="34" charset="-122"/>
              </a:rPr>
              <a:t>	</a:t>
            </a:r>
          </a:p>
          <a:p>
            <a:pPr lvl="1">
              <a:lnSpc>
                <a:spcPct val="150000"/>
              </a:lnSpc>
            </a:pP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pPr>
            <a:endParaRPr lang="en-US" altLang="zh-CN" sz="1600" dirty="0">
              <a:latin typeface="Microsoft YaHei" panose="020B0503020204020204" pitchFamily="34" charset="-122"/>
              <a:ea typeface="Microsoft YaHei" panose="020B0503020204020204" pitchFamily="34" charset="-122"/>
            </a:endParaRPr>
          </a:p>
          <a:p>
            <a:pPr lvl="1">
              <a:lnSpc>
                <a:spcPct val="150000"/>
              </a:lnSpc>
            </a:pP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pPr>
            <a:endParaRPr lang="en-US" altLang="zh-CN" sz="1600" dirty="0">
              <a:latin typeface="Microsoft YaHei" panose="020B0503020204020204" pitchFamily="34" charset="-122"/>
              <a:ea typeface="Microsoft YaHei" panose="020B0503020204020204" pitchFamily="34" charset="-122"/>
            </a:endParaRPr>
          </a:p>
          <a:p>
            <a:pPr lvl="1">
              <a:lnSpc>
                <a:spcPct val="150000"/>
              </a:lnSpc>
            </a:pP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pPr>
            <a:endParaRPr lang="en-US" altLang="zh-CN" sz="1600" kern="1200" dirty="0">
              <a:latin typeface="Microsoft YaHei" panose="020B0503020204020204" pitchFamily="34" charset="-122"/>
              <a:ea typeface="Microsoft YaHei" panose="020B0503020204020204" pitchFamily="34" charset="-122"/>
            </a:endParaRPr>
          </a:p>
          <a:p>
            <a:pPr lvl="1">
              <a:lnSpc>
                <a:spcPct val="150000"/>
              </a:lnSpc>
              <a:buChar char="•"/>
            </a:pPr>
            <a:r>
              <a:rPr lang="en-US" altLang="zh-CN" sz="1600" b="1" u="sng"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rPr>
              <a:t>终点跑阶段</a:t>
            </a:r>
            <a:r>
              <a:rPr lang="zh-CN" altLang="en-US" sz="1600" b="1" u="sng"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rPr>
              <a:t>：</a:t>
            </a:r>
            <a:r>
              <a:rPr lang="zh-CN" altLang="en-US" sz="1600"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rPr>
              <a:t>是全程跑的最后阶段，其任务是尽量保持途中跑的高速度跑过终点。</a:t>
            </a:r>
            <a:endParaRPr lang="en-US" altLang="zh-CN" sz="1600"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317201C3-8D96-4F58-A87E-E03FA67B1B17}"/>
              </a:ext>
            </a:extLst>
          </p:cNvPr>
          <p:cNvPicPr>
            <a:picLocks noChangeAspect="1"/>
          </p:cNvPicPr>
          <p:nvPr/>
        </p:nvPicPr>
        <p:blipFill rotWithShape="1">
          <a:blip r:embed="rId4"/>
          <a:srcRect l="716" r="769" b="2880"/>
          <a:stretch/>
        </p:blipFill>
        <p:spPr>
          <a:xfrm>
            <a:off x="788352" y="3787588"/>
            <a:ext cx="6880303" cy="2256373"/>
          </a:xfrm>
          <a:prstGeom prst="rect">
            <a:avLst/>
          </a:prstGeom>
        </p:spPr>
      </p:pic>
      <p:pic>
        <p:nvPicPr>
          <p:cNvPr id="15" name="图片 14">
            <a:extLst>
              <a:ext uri="{FF2B5EF4-FFF2-40B4-BE49-F238E27FC236}">
                <a16:creationId xmlns:a16="http://schemas.microsoft.com/office/drawing/2014/main" id="{7D23B587-488B-4BF2-585E-CB8AA257DDE7}"/>
              </a:ext>
            </a:extLst>
          </p:cNvPr>
          <p:cNvPicPr>
            <a:picLocks noChangeAspect="1"/>
          </p:cNvPicPr>
          <p:nvPr/>
        </p:nvPicPr>
        <p:blipFill>
          <a:blip r:embed="rId5"/>
          <a:stretch>
            <a:fillRect/>
          </a:stretch>
        </p:blipFill>
        <p:spPr>
          <a:xfrm>
            <a:off x="8315961" y="3804006"/>
            <a:ext cx="3087687" cy="2551174"/>
          </a:xfrm>
          <a:prstGeom prst="rect">
            <a:avLst/>
          </a:prstGeom>
        </p:spPr>
      </p:pic>
    </p:spTree>
    <p:extLst>
      <p:ext uri="{BB962C8B-B14F-4D97-AF65-F5344CB8AC3E}">
        <p14:creationId xmlns:p14="http://schemas.microsoft.com/office/powerpoint/2010/main" val="63244716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701438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中长跑动作特征分析</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5</a:t>
            </a:fld>
            <a:endParaRPr lang="zh-CN" altLang="en-US"/>
          </a:p>
        </p:txBody>
      </p:sp>
      <p:sp>
        <p:nvSpPr>
          <p:cNvPr id="5" name="文本框 4">
            <a:extLst>
              <a:ext uri="{FF2B5EF4-FFF2-40B4-BE49-F238E27FC236}">
                <a16:creationId xmlns:a16="http://schemas.microsoft.com/office/drawing/2014/main" id="{61820BEC-C7D5-1667-9786-488AE324640C}"/>
              </a:ext>
            </a:extLst>
          </p:cNvPr>
          <p:cNvSpPr txBox="1"/>
          <p:nvPr/>
        </p:nvSpPr>
        <p:spPr>
          <a:xfrm>
            <a:off x="298450" y="1380490"/>
            <a:ext cx="11508059" cy="4890698"/>
          </a:xfrm>
          <a:prstGeom prst="rect">
            <a:avLst/>
          </a:prstGeom>
          <a:noFill/>
        </p:spPr>
        <p:txBody>
          <a:bodyPr wrap="square" rtlCol="0">
            <a:spAutoFit/>
          </a:bodyPr>
          <a:lstStyle/>
          <a:p>
            <a:pPr marL="285750" indent="-285750">
              <a:lnSpc>
                <a:spcPct val="150000"/>
              </a:lnSpc>
              <a:buFont typeface="Wingdings" pitchFamily="2" charset="2"/>
              <a:buChar char="l"/>
            </a:pP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运动表现</a:t>
            </a:r>
            <a:endPar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在中长跑运动中，影响运动表现的决定性因素是运动员能量消耗速率，即</a:t>
            </a:r>
            <a:r>
              <a:rPr kumimoji="1"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跑步经济性</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Running economy</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RE</a:t>
            </a:r>
            <a:r>
              <a:rPr kumimoji="1" lang="zh-CN" altLang="en"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。跑步经济性定义为相对稳定状态下摄氧量（</a:t>
            </a:r>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O2</a:t>
            </a:r>
            <a:r>
              <a:rPr kumimoji="1" lang="zh-CN" altLang="en"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单位</a:t>
            </a:r>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ml/kg/min</a:t>
            </a:r>
            <a:r>
              <a:rPr kumimoji="1" lang="zh-CN" altLang="en"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或代谢功率（</a:t>
            </a:r>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w/kg</a:t>
            </a:r>
            <a:r>
              <a:rPr kumimoji="1" lang="zh-CN" altLang="en"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参考跑鞋相关研究</a:t>
            </a:r>
            <a:r>
              <a:rPr kumimoji="1" lang="en-US" altLang="zh-CN" baseline="30000" dirty="0">
                <a:latin typeface="Times New Roman" panose="02020603050405020304" pitchFamily="18" charset="0"/>
                <a:ea typeface="Microsoft YaHei" panose="020B0503020204020204" pitchFamily="34" charset="-122"/>
                <a:cs typeface="Times New Roman" panose="02020603050405020304" pitchFamily="18" charset="0"/>
              </a:rPr>
              <a:t>[2-7]</a:t>
            </a:r>
            <a:r>
              <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rPr>
              <a:t>，质量、缓冲性能及纵向屈曲刚度等会对跑步经济性产生影响。此外，一些运动学、动力学参数也与跑步经济性存在关联。如垂直振荡与跑步经济性呈负相关，身体重心起伏越小，垂直振幅越小，表明浪费在上下震动的能量就越少，意味着跑步经济性越好。</a:t>
            </a:r>
            <a:endParaRPr kumimoji="1"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nSpc>
                <a:spcPct val="150000"/>
              </a:lnSpc>
              <a:buFont typeface="Wingdings" pitchFamily="2" charset="2"/>
              <a:buChar char="l"/>
            </a:pP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运动损伤</a:t>
            </a:r>
            <a:endPar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u="sng" kern="1200" dirty="0">
                <a:solidFill>
                  <a:prstClr val="black">
                    <a:hueOff val="0"/>
                    <a:satOff val="0"/>
                    <a:lumOff val="0"/>
                    <a:alphaOff val="0"/>
                  </a:prstClr>
                </a:solidFill>
                <a:latin typeface="Times New Roman" panose="02020603050405020304" pitchFamily="18" charset="0"/>
                <a:ea typeface="Microsoft YaHei" panose="020B0503020204020204" pitchFamily="34" charset="-122"/>
                <a:cs typeface="Times New Roman" panose="02020603050405020304" pitchFamily="18" charset="0"/>
              </a:rPr>
              <a:t>髌骨</a:t>
            </a:r>
            <a:r>
              <a:rPr kumimoji="1" lang="zh-CN" altLang="en-US" u="sng" dirty="0">
                <a:solidFill>
                  <a:prstClr val="black">
                    <a:hueOff val="0"/>
                    <a:satOff val="0"/>
                    <a:lumOff val="0"/>
                    <a:alphaOff val="0"/>
                  </a:prstClr>
                </a:solidFill>
                <a:latin typeface="Times New Roman" panose="02020603050405020304" pitchFamily="18" charset="0"/>
                <a:ea typeface="Microsoft YaHei" panose="020B0503020204020204" pitchFamily="34" charset="-122"/>
                <a:cs typeface="Times New Roman" panose="02020603050405020304" pitchFamily="18" charset="0"/>
              </a:rPr>
              <a:t>劳损</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：髌</a:t>
            </a:r>
            <a:r>
              <a:rPr kumimoji="1" lang="en-US" altLang="zh-CN" kern="1200" dirty="0">
                <a:solidFill>
                  <a:prstClr val="black">
                    <a:hueOff val="0"/>
                    <a:satOff val="0"/>
                    <a:lumOff val="0"/>
                    <a:alphaOff val="0"/>
                  </a:prstClr>
                </a:solidFill>
                <a:latin typeface="Times New Roman" panose="02020603050405020304" pitchFamily="18" charset="0"/>
                <a:ea typeface="Microsoft YaHei" panose="020B0503020204020204" pitchFamily="34" charset="-122"/>
                <a:cs typeface="Times New Roman" panose="02020603050405020304" pitchFamily="18" charset="0"/>
              </a:rPr>
              <a:t>骨</a:t>
            </a:r>
            <a:r>
              <a:rPr kumimoji="1" lang="zh-CN" altLang="en-US" dirty="0">
                <a:solidFill>
                  <a:prstClr val="black">
                    <a:hueOff val="0"/>
                    <a:satOff val="0"/>
                    <a:lumOff val="0"/>
                    <a:alphaOff val="0"/>
                  </a:prstClr>
                </a:solidFill>
                <a:latin typeface="Times New Roman" panose="02020603050405020304" pitchFamily="18" charset="0"/>
                <a:ea typeface="Microsoft YaHei" panose="020B0503020204020204" pitchFamily="34" charset="-122"/>
                <a:cs typeface="Times New Roman" panose="02020603050405020304" pitchFamily="18" charset="0"/>
              </a:rPr>
              <a:t>劳损</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是中长跑运动员最常见的下肢损伤之一，如跑鞋跟趾落差会影响髌骨应力，进而导致髌骨疼痛</a:t>
            </a:r>
            <a:r>
              <a:rPr lang="en-US" altLang="zh-CN" kern="1200" baseline="30000" dirty="0">
                <a:latin typeface="Times New Roman" panose="02020603050405020304" pitchFamily="18" charset="0"/>
                <a:ea typeface="Microsoft YaHei" panose="020B0503020204020204" pitchFamily="34" charset="-122"/>
                <a:cs typeface="Times New Roman" panose="02020603050405020304" pitchFamily="18" charset="0"/>
              </a:rPr>
              <a:t>[8]</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u="sng" kern="1200" dirty="0">
                <a:latin typeface="Times New Roman" panose="02020603050405020304" pitchFamily="18" charset="0"/>
                <a:ea typeface="Microsoft YaHei" panose="020B0503020204020204" pitchFamily="34" charset="-122"/>
                <a:cs typeface="Times New Roman" panose="02020603050405020304" pitchFamily="18" charset="0"/>
              </a:rPr>
              <a:t>胫骨应力性骨折</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：应力性骨折是中长跑运动中常见的下肢损伤之一，胫骨是下肢应力性骨折最易发生的部位，研究发现胫骨应力性骨折受运动学变量的影响</a:t>
            </a:r>
            <a:r>
              <a:rPr lang="en-US" altLang="zh-CN" kern="1200" baseline="30000" dirty="0">
                <a:latin typeface="Times New Roman" panose="02020603050405020304" pitchFamily="18" charset="0"/>
                <a:ea typeface="Microsoft YaHei" panose="020B0503020204020204" pitchFamily="34" charset="-122"/>
                <a:cs typeface="Times New Roman" panose="02020603050405020304" pitchFamily="18" charset="0"/>
              </a:rPr>
              <a:t>[9]</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，如垂直地面反作用力</a:t>
            </a:r>
            <a:r>
              <a:rPr lang="en-US" altLang="zh-CN" kern="1200" dirty="0">
                <a:latin typeface="Times New Roman" panose="02020603050405020304" pitchFamily="18" charset="0"/>
                <a:ea typeface="Microsoft YaHei" panose="020B0503020204020204" pitchFamily="34" charset="-122"/>
                <a:cs typeface="Times New Roman" panose="02020603050405020304" pitchFamily="18" charset="0"/>
              </a:rPr>
              <a:t>GRF</a:t>
            </a:r>
            <a:r>
              <a:rPr lang="zh-CN" altLang="en-US" kern="1200" dirty="0">
                <a:latin typeface="Times New Roman" panose="02020603050405020304" pitchFamily="18" charset="0"/>
                <a:ea typeface="Microsoft YaHei" panose="020B0503020204020204" pitchFamily="34" charset="-122"/>
                <a:cs typeface="Times New Roman" panose="02020603050405020304" pitchFamily="18" charset="0"/>
              </a:rPr>
              <a:t>、峰值关节力矩等。</a:t>
            </a:r>
            <a:endParaRPr lang="en-US" altLang="zh-CN" kern="12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2190513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a:extLst>
              <a:ext uri="{FF2B5EF4-FFF2-40B4-BE49-F238E27FC236}">
                <a16:creationId xmlns:a16="http://schemas.microsoft.com/office/drawing/2014/main" id="{08E8C401-0B92-4671-AB64-B8C85071D7B1}"/>
              </a:ext>
            </a:extLst>
          </p:cNvPr>
          <p:cNvSpPr txBox="1"/>
          <p:nvPr/>
        </p:nvSpPr>
        <p:spPr>
          <a:xfrm>
            <a:off x="4031416" y="3348348"/>
            <a:ext cx="4344939"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900" dirty="0">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中长跑钉鞋分析</a:t>
            </a:r>
          </a:p>
        </p:txBody>
      </p:sp>
      <p:sp>
        <p:nvSpPr>
          <p:cNvPr id="17" name="文本框 16">
            <a:extLst>
              <a:ext uri="{FF2B5EF4-FFF2-40B4-BE49-F238E27FC236}">
                <a16:creationId xmlns:a16="http://schemas.microsoft.com/office/drawing/2014/main" id="{9FE63CF6-DE0E-49C9-A324-8BFF9F602F7D}"/>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a:extLst>
              <a:ext uri="{FF2B5EF4-FFF2-40B4-BE49-F238E27FC236}">
                <a16:creationId xmlns:a16="http://schemas.microsoft.com/office/drawing/2014/main" id="{AA48FAA3-32A5-4611-80AE-5E0F6CBC468A}"/>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2" name="灯片编号占位符 1">
            <a:extLst>
              <a:ext uri="{FF2B5EF4-FFF2-40B4-BE49-F238E27FC236}">
                <a16:creationId xmlns:a16="http://schemas.microsoft.com/office/drawing/2014/main" id="{374CCFA3-4A3D-8EB6-FA14-ED9995727A31}"/>
              </a:ext>
            </a:extLst>
          </p:cNvPr>
          <p:cNvSpPr>
            <a:spLocks noGrp="1"/>
          </p:cNvSpPr>
          <p:nvPr>
            <p:ph type="sldNum" sz="quarter" idx="12"/>
          </p:nvPr>
        </p:nvSpPr>
        <p:spPr/>
        <p:txBody>
          <a:bodyPr/>
          <a:lstStyle/>
          <a:p>
            <a:fld id="{001606BA-BDB5-42A9-8303-C71C36B1FAAA}" type="slidenum">
              <a:rPr lang="zh-CN" altLang="en-US" smtClean="0"/>
              <a:t>6</a:t>
            </a:fld>
            <a:endParaRPr lang="zh-CN" altLang="en-US"/>
          </a:p>
        </p:txBody>
      </p:sp>
    </p:spTree>
    <p:extLst>
      <p:ext uri="{BB962C8B-B14F-4D97-AF65-F5344CB8AC3E}">
        <p14:creationId xmlns:p14="http://schemas.microsoft.com/office/powerpoint/2010/main" val="1823657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701438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钉鞋结构与鞋钉设计</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7</a:t>
            </a:fld>
            <a:endParaRPr lang="zh-CN" altLang="en-US"/>
          </a:p>
        </p:txBody>
      </p:sp>
      <p:pic>
        <p:nvPicPr>
          <p:cNvPr id="5" name="图片 4">
            <a:extLst>
              <a:ext uri="{FF2B5EF4-FFF2-40B4-BE49-F238E27FC236}">
                <a16:creationId xmlns:a16="http://schemas.microsoft.com/office/drawing/2014/main" id="{E54C4C74-B981-7FA4-C479-1BF061811860}"/>
              </a:ext>
            </a:extLst>
          </p:cNvPr>
          <p:cNvPicPr>
            <a:picLocks noChangeAspect="1"/>
          </p:cNvPicPr>
          <p:nvPr/>
        </p:nvPicPr>
        <p:blipFill>
          <a:blip r:embed="rId4"/>
          <a:stretch>
            <a:fillRect/>
          </a:stretch>
        </p:blipFill>
        <p:spPr>
          <a:xfrm>
            <a:off x="-1" y="1577239"/>
            <a:ext cx="6231587" cy="4868166"/>
          </a:xfrm>
          <a:prstGeom prst="rect">
            <a:avLst/>
          </a:prstGeom>
        </p:spPr>
      </p:pic>
      <p:pic>
        <p:nvPicPr>
          <p:cNvPr id="8" name="图片 7">
            <a:extLst>
              <a:ext uri="{FF2B5EF4-FFF2-40B4-BE49-F238E27FC236}">
                <a16:creationId xmlns:a16="http://schemas.microsoft.com/office/drawing/2014/main" id="{9C4BE8B2-A253-4294-5E8B-173A2EFC2A70}"/>
              </a:ext>
            </a:extLst>
          </p:cNvPr>
          <p:cNvPicPr>
            <a:picLocks noChangeAspect="1"/>
          </p:cNvPicPr>
          <p:nvPr/>
        </p:nvPicPr>
        <p:blipFill>
          <a:blip r:embed="rId5"/>
          <a:stretch>
            <a:fillRect/>
          </a:stretch>
        </p:blipFill>
        <p:spPr>
          <a:xfrm>
            <a:off x="6227955" y="2789629"/>
            <a:ext cx="5964045" cy="2157581"/>
          </a:xfrm>
          <a:prstGeom prst="rect">
            <a:avLst/>
          </a:prstGeom>
        </p:spPr>
      </p:pic>
      <p:sp>
        <p:nvSpPr>
          <p:cNvPr id="10" name="文本框 9">
            <a:extLst>
              <a:ext uri="{FF2B5EF4-FFF2-40B4-BE49-F238E27FC236}">
                <a16:creationId xmlns:a16="http://schemas.microsoft.com/office/drawing/2014/main" id="{2A0972A7-B237-11EF-949F-5F62AC537CD2}"/>
              </a:ext>
            </a:extLst>
          </p:cNvPr>
          <p:cNvSpPr txBox="1"/>
          <p:nvPr/>
        </p:nvSpPr>
        <p:spPr>
          <a:xfrm>
            <a:off x="8610600" y="4947210"/>
            <a:ext cx="1800493" cy="307777"/>
          </a:xfrm>
          <a:prstGeom prst="rect">
            <a:avLst/>
          </a:prstGeom>
          <a:noFill/>
        </p:spPr>
        <p:txBody>
          <a:bodyPr wrap="none" rtlCol="0">
            <a:spAutoFit/>
          </a:bodyPr>
          <a:lstStyle/>
          <a:p>
            <a:r>
              <a:rPr kumimoji="1" lang="zh-CN" altLang="en-US" sz="1400" dirty="0"/>
              <a:t>中长跑钉鞋特征汇总</a:t>
            </a:r>
          </a:p>
        </p:txBody>
      </p:sp>
    </p:spTree>
    <p:extLst>
      <p:ext uri="{BB962C8B-B14F-4D97-AF65-F5344CB8AC3E}">
        <p14:creationId xmlns:p14="http://schemas.microsoft.com/office/powerpoint/2010/main" val="183711631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531406" y="290621"/>
            <a:ext cx="7014387"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钉鞋结构与鞋钉设计</a:t>
            </a: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2" name="灯片编号占位符 1">
            <a:extLst>
              <a:ext uri="{FF2B5EF4-FFF2-40B4-BE49-F238E27FC236}">
                <a16:creationId xmlns:a16="http://schemas.microsoft.com/office/drawing/2014/main" id="{6B0DAEB3-73F1-10CA-3B1F-C5A15BCD0178}"/>
              </a:ext>
            </a:extLst>
          </p:cNvPr>
          <p:cNvSpPr>
            <a:spLocks noGrp="1"/>
          </p:cNvSpPr>
          <p:nvPr>
            <p:ph type="sldNum" sz="quarter" idx="12"/>
          </p:nvPr>
        </p:nvSpPr>
        <p:spPr/>
        <p:txBody>
          <a:bodyPr/>
          <a:lstStyle/>
          <a:p>
            <a:fld id="{001606BA-BDB5-42A9-8303-C71C36B1FAAA}" type="slidenum">
              <a:rPr lang="zh-CN" altLang="en-US" smtClean="0"/>
              <a:t>8</a:t>
            </a:fld>
            <a:endParaRPr lang="zh-CN" altLang="en-US"/>
          </a:p>
        </p:txBody>
      </p:sp>
      <p:sp>
        <p:nvSpPr>
          <p:cNvPr id="8" name="文本框 7">
            <a:extLst>
              <a:ext uri="{FF2B5EF4-FFF2-40B4-BE49-F238E27FC236}">
                <a16:creationId xmlns:a16="http://schemas.microsoft.com/office/drawing/2014/main" id="{55D47AEE-0DC3-9A1C-F644-362C3559AA54}"/>
              </a:ext>
            </a:extLst>
          </p:cNvPr>
          <p:cNvSpPr txBox="1"/>
          <p:nvPr/>
        </p:nvSpPr>
        <p:spPr>
          <a:xfrm>
            <a:off x="130453" y="1148861"/>
            <a:ext cx="11917123" cy="5439118"/>
          </a:xfrm>
          <a:prstGeom prst="rect">
            <a:avLst/>
          </a:prstGeom>
          <a:noFill/>
        </p:spPr>
        <p:txBody>
          <a:bodyPr wrap="square">
            <a:spAutoFit/>
          </a:bodyPr>
          <a:lstStyle/>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钉鞋重量：</a:t>
            </a:r>
            <a:r>
              <a:rPr lang="zh-CN" altLang="zh-CN" sz="1600" dirty="0">
                <a:latin typeface="Microsoft YaHei" panose="020B0503020204020204" pitchFamily="34" charset="-122"/>
                <a:ea typeface="Microsoft YaHei" panose="020B0503020204020204" pitchFamily="34" charset="-122"/>
              </a:rPr>
              <a:t>钉鞋重量会影响峰值地面反作用力</a:t>
            </a:r>
            <a:r>
              <a:rPr lang="zh-CN" altLang="en-US" sz="1600" dirty="0">
                <a:latin typeface="Microsoft YaHei" panose="020B0503020204020204" pitchFamily="34" charset="-122"/>
                <a:ea typeface="Microsoft YaHei" panose="020B0503020204020204" pitchFamily="34" charset="-122"/>
              </a:rPr>
              <a:t>等动力变量，进而对跑步经济性及跑步表现产生影响</a:t>
            </a:r>
            <a:r>
              <a:rPr lang="zh-CN" altLang="zh-CN"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a:lnSpc>
                <a:spcPct val="200000"/>
              </a:lnSpc>
              <a:buFontTx/>
              <a:buChar char="•"/>
            </a:pPr>
            <a:r>
              <a:rPr lang="zh-CN" altLang="en-US" sz="1600" b="1" u="sng" dirty="0">
                <a:latin typeface="Microsoft YaHei" panose="020B0503020204020204" pitchFamily="34" charset="-122"/>
                <a:ea typeface="Microsoft YaHei" panose="020B0503020204020204" pitchFamily="34" charset="-122"/>
              </a:rPr>
              <a:t>鞋面</a:t>
            </a:r>
            <a:r>
              <a:rPr lang="zh-CN" altLang="zh-CN" sz="1600" b="1" u="sng" dirty="0">
                <a:latin typeface="Microsoft YaHei" panose="020B0503020204020204" pitchFamily="34" charset="-122"/>
                <a:ea typeface="Microsoft YaHei" panose="020B0503020204020204" pitchFamily="34" charset="-122"/>
              </a:rPr>
              <a:t>包裹性：</a:t>
            </a:r>
            <a:r>
              <a:rPr lang="zh-CN" altLang="zh-CN" sz="1600" dirty="0">
                <a:latin typeface="Microsoft YaHei" panose="020B0503020204020204" pitchFamily="34" charset="-122"/>
                <a:ea typeface="Microsoft YaHei" panose="020B0503020204020204" pitchFamily="34" charset="-122"/>
              </a:rPr>
              <a:t>鞋面对足背的压力能表征脚与鞋子形状的匹配程度。较大的鞋面压力可提高稳定性，降低运动损伤的风险。</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鞋头翘度：</a:t>
            </a:r>
            <a:r>
              <a:rPr lang="zh-CN" altLang="en-US" sz="1600" dirty="0">
                <a:latin typeface="Microsoft YaHei" panose="020B0503020204020204" pitchFamily="34" charset="-122"/>
                <a:ea typeface="Microsoft YaHei" panose="020B0503020204020204" pitchFamily="34" charset="-122"/>
              </a:rPr>
              <a:t>是指鞋头距离地面的角度。较高的鞋头翘度可改善步幅和步频，提供更好的抓地力，但会增加受伤风险。</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鞋底厚度：</a:t>
            </a:r>
            <a:r>
              <a:rPr lang="zh-CN" altLang="zh-CN" sz="1600" dirty="0">
                <a:latin typeface="Microsoft YaHei" panose="020B0503020204020204" pitchFamily="34" charset="-122"/>
                <a:ea typeface="Microsoft YaHei" panose="020B0503020204020204" pitchFamily="34" charset="-122"/>
              </a:rPr>
              <a:t>国际田联规定</a:t>
            </a:r>
            <a:r>
              <a:rPr lang="zh-CN" altLang="en-US" sz="1600" dirty="0">
                <a:latin typeface="Microsoft YaHei" panose="020B0503020204020204" pitchFamily="34" charset="-122"/>
                <a:ea typeface="Microsoft YaHei" panose="020B0503020204020204" pitchFamily="34" charset="-122"/>
              </a:rPr>
              <a:t>中长跑钉鞋</a:t>
            </a:r>
            <a:r>
              <a:rPr lang="zh-CN" altLang="zh-CN" sz="1600" dirty="0">
                <a:latin typeface="Microsoft YaHei" panose="020B0503020204020204" pitchFamily="34" charset="-122"/>
                <a:ea typeface="Microsoft YaHei" panose="020B0503020204020204" pitchFamily="34" charset="-122"/>
              </a:rPr>
              <a:t>鞋底最大厚度为</a:t>
            </a:r>
            <a:r>
              <a:rPr lang="en-US" altLang="zh-CN" sz="1600" dirty="0">
                <a:latin typeface="Microsoft YaHei" panose="020B0503020204020204" pitchFamily="34" charset="-122"/>
                <a:ea typeface="Microsoft YaHei" panose="020B0503020204020204" pitchFamily="34" charset="-122"/>
              </a:rPr>
              <a:t>25mm</a:t>
            </a:r>
            <a:r>
              <a:rPr lang="zh-CN" altLang="en-US" sz="1600" dirty="0">
                <a:latin typeface="Microsoft YaHei" panose="020B0503020204020204" pitchFamily="34" charset="-122"/>
                <a:ea typeface="Microsoft YaHei" panose="020B0503020204020204" pitchFamily="34" charset="-122"/>
              </a:rPr>
              <a:t>，跟趾落差是指鞋头相对于鞋跟厚度的高度差，钉鞋设计的重要参数。</a:t>
            </a:r>
            <a:endParaRPr lang="en-US" altLang="zh-CN" sz="1600" dirty="0">
              <a:latin typeface="Microsoft YaHei" panose="020B0503020204020204" pitchFamily="34" charset="-122"/>
              <a:ea typeface="Microsoft YaHei" panose="020B0503020204020204" pitchFamily="34" charset="-122"/>
            </a:endParaRPr>
          </a:p>
          <a:p>
            <a:pPr>
              <a:lnSpc>
                <a:spcPct val="200000"/>
              </a:lnSpc>
              <a:buFontTx/>
              <a:buChar char="•"/>
            </a:pPr>
            <a:r>
              <a:rPr lang="zh-CN" altLang="zh-CN" sz="1600" b="1" u="sng" dirty="0">
                <a:latin typeface="Microsoft YaHei" panose="020B0503020204020204" pitchFamily="34" charset="-122"/>
                <a:ea typeface="Microsoft YaHei" panose="020B0503020204020204" pitchFamily="34" charset="-122"/>
              </a:rPr>
              <a:t>鞋底缓震：</a:t>
            </a:r>
            <a:r>
              <a:rPr lang="zh-CN" altLang="zh-CN" sz="1600" dirty="0">
                <a:latin typeface="Microsoft YaHei" panose="020B0503020204020204" pitchFamily="34" charset="-122"/>
                <a:ea typeface="Microsoft YaHei" panose="020B0503020204020204" pitchFamily="34" charset="-122"/>
              </a:rPr>
              <a:t>中长跑运动员一般会采用脚后跟先着地的跑姿，故而更需要在</a:t>
            </a:r>
            <a:r>
              <a:rPr lang="zh-CN" altLang="en-US" sz="1600" dirty="0">
                <a:latin typeface="Microsoft YaHei" panose="020B0503020204020204" pitchFamily="34" charset="-122"/>
                <a:ea typeface="Microsoft YaHei" panose="020B0503020204020204" pitchFamily="34" charset="-122"/>
              </a:rPr>
              <a:t>足</a:t>
            </a:r>
            <a:r>
              <a:rPr lang="zh-CN" altLang="zh-CN" sz="1600" dirty="0">
                <a:latin typeface="Microsoft YaHei" panose="020B0503020204020204" pitchFamily="34" charset="-122"/>
                <a:ea typeface="Microsoft YaHei" panose="020B0503020204020204" pitchFamily="34" charset="-122"/>
              </a:rPr>
              <a:t>跟部进行缓冲。</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鞋底刚性结构：</a:t>
            </a:r>
            <a:r>
              <a:rPr lang="zh-CN" altLang="zh-CN" sz="1600" dirty="0">
                <a:latin typeface="Microsoft YaHei" panose="020B0503020204020204" pitchFamily="34" charset="-122"/>
                <a:ea typeface="Microsoft YaHei" panose="020B0503020204020204" pitchFamily="34" charset="-122"/>
              </a:rPr>
              <a:t>鞋底最多可包括一个额外的刚性结构，鞋底刚性结构直接影响钉鞋纵向屈曲刚度</a:t>
            </a:r>
            <a:r>
              <a:rPr lang="zh-CN" altLang="en-US" sz="1600" dirty="0">
                <a:latin typeface="Microsoft YaHei" panose="020B0503020204020204" pitchFamily="34" charset="-122"/>
                <a:ea typeface="Microsoft YaHei" panose="020B0503020204020204" pitchFamily="34" charset="-122"/>
              </a:rPr>
              <a:t>，进而影响钉鞋跑步经济性。</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鞋钉数量：</a:t>
            </a:r>
            <a:r>
              <a:rPr lang="zh-CN" altLang="zh-CN" sz="1600" dirty="0">
                <a:latin typeface="Microsoft YaHei" panose="020B0503020204020204" pitchFamily="34" charset="-122"/>
                <a:ea typeface="Microsoft YaHei" panose="020B0503020204020204" pitchFamily="34" charset="-122"/>
              </a:rPr>
              <a:t>国际田联规定</a:t>
            </a:r>
            <a:r>
              <a:rPr lang="zh-CN" altLang="en-US" sz="1600" dirty="0">
                <a:latin typeface="Microsoft YaHei" panose="020B0503020204020204" pitchFamily="34" charset="-122"/>
                <a:ea typeface="Microsoft YaHei" panose="020B0503020204020204" pitchFamily="34" charset="-122"/>
              </a:rPr>
              <a:t>鞋钉数量</a:t>
            </a:r>
            <a:r>
              <a:rPr lang="zh-CN" altLang="zh-CN" sz="1600" dirty="0">
                <a:latin typeface="Microsoft YaHei" panose="020B0503020204020204" pitchFamily="34" charset="-122"/>
                <a:ea typeface="Microsoft YaHei" panose="020B0503020204020204" pitchFamily="34" charset="-122"/>
              </a:rPr>
              <a:t>最多不能超过</a:t>
            </a:r>
            <a:r>
              <a:rPr lang="en-US" altLang="zh-CN" sz="1600" dirty="0">
                <a:latin typeface="Microsoft YaHei" panose="020B0503020204020204" pitchFamily="34" charset="-122"/>
                <a:ea typeface="Microsoft YaHei" panose="020B0503020204020204" pitchFamily="34" charset="-122"/>
              </a:rPr>
              <a:t>11</a:t>
            </a:r>
            <a:r>
              <a:rPr lang="zh-CN" altLang="zh-CN" sz="1600" dirty="0">
                <a:latin typeface="Microsoft YaHei" panose="020B0503020204020204" pitchFamily="34" charset="-122"/>
                <a:ea typeface="Microsoft YaHei" panose="020B0503020204020204" pitchFamily="34" charset="-122"/>
              </a:rPr>
              <a:t>个且鞋钉凹槽的数量不得超过</a:t>
            </a:r>
            <a:r>
              <a:rPr lang="en-US" altLang="zh-CN" sz="1600" dirty="0">
                <a:latin typeface="Microsoft YaHei" panose="020B0503020204020204" pitchFamily="34" charset="-122"/>
                <a:ea typeface="Microsoft YaHei" panose="020B0503020204020204" pitchFamily="34" charset="-122"/>
              </a:rPr>
              <a:t>11</a:t>
            </a:r>
            <a:r>
              <a:rPr lang="zh-CN" altLang="zh-CN" sz="1600" dirty="0">
                <a:latin typeface="Microsoft YaHei" panose="020B0503020204020204" pitchFamily="34" charset="-122"/>
                <a:ea typeface="Microsoft YaHei" panose="020B0503020204020204" pitchFamily="34" charset="-122"/>
              </a:rPr>
              <a:t>个，常见</a:t>
            </a:r>
            <a:r>
              <a:rPr lang="zh-CN" altLang="en-US" sz="1600" dirty="0">
                <a:latin typeface="Microsoft YaHei" panose="020B0503020204020204" pitchFamily="34" charset="-122"/>
                <a:ea typeface="Microsoft YaHei" panose="020B0503020204020204" pitchFamily="34" charset="-122"/>
              </a:rPr>
              <a:t>中长跑</a:t>
            </a:r>
            <a:r>
              <a:rPr lang="zh-CN" altLang="zh-CN" sz="1600" dirty="0">
                <a:latin typeface="Microsoft YaHei" panose="020B0503020204020204" pitchFamily="34" charset="-122"/>
                <a:ea typeface="Microsoft YaHei" panose="020B0503020204020204" pitchFamily="34" charset="-122"/>
              </a:rPr>
              <a:t>钉鞋鞋钉数量为</a:t>
            </a:r>
            <a:r>
              <a:rPr lang="en-US" altLang="zh-CN" sz="1600" dirty="0">
                <a:latin typeface="Microsoft YaHei" panose="020B0503020204020204" pitchFamily="34" charset="-122"/>
                <a:ea typeface="Microsoft YaHei" panose="020B0503020204020204" pitchFamily="34" charset="-122"/>
              </a:rPr>
              <a:t>4-6</a:t>
            </a:r>
            <a:r>
              <a:rPr lang="zh-CN" altLang="zh-CN" sz="1600" dirty="0">
                <a:latin typeface="Microsoft YaHei" panose="020B0503020204020204" pitchFamily="34" charset="-122"/>
                <a:ea typeface="Microsoft YaHei" panose="020B0503020204020204" pitchFamily="34" charset="-122"/>
              </a:rPr>
              <a:t>枚。</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鞋钉长度：</a:t>
            </a:r>
            <a:r>
              <a:rPr lang="zh-CN" altLang="zh-CN" sz="1600" dirty="0">
                <a:latin typeface="Microsoft YaHei" panose="020B0503020204020204" pitchFamily="34" charset="-122"/>
                <a:ea typeface="Microsoft YaHei" panose="020B0503020204020204" pitchFamily="34" charset="-122"/>
              </a:rPr>
              <a:t>国际田联规定</a:t>
            </a:r>
            <a:r>
              <a:rPr lang="zh-CN" altLang="en-US" sz="1600" dirty="0">
                <a:latin typeface="Microsoft YaHei" panose="020B0503020204020204" pitchFamily="34" charset="-122"/>
                <a:ea typeface="Microsoft YaHei" panose="020B0503020204020204" pitchFamily="34" charset="-122"/>
              </a:rPr>
              <a:t>中长跑</a:t>
            </a:r>
            <a:r>
              <a:rPr lang="zh-CN" altLang="zh-CN" sz="1600" dirty="0">
                <a:latin typeface="Microsoft YaHei" panose="020B0503020204020204" pitchFamily="34" charset="-122"/>
                <a:ea typeface="Microsoft YaHei" panose="020B0503020204020204" pitchFamily="34" charset="-122"/>
              </a:rPr>
              <a:t>钉鞋鞋钉的长度不超过</a:t>
            </a:r>
            <a:r>
              <a:rPr lang="en-US" altLang="zh-CN" sz="1600" dirty="0">
                <a:latin typeface="Microsoft YaHei" panose="020B0503020204020204" pitchFamily="34" charset="-122"/>
                <a:ea typeface="Microsoft YaHei" panose="020B0503020204020204" pitchFamily="34" charset="-122"/>
              </a:rPr>
              <a:t>9</a:t>
            </a:r>
            <a:r>
              <a:rPr lang="zh-CN" altLang="zh-CN" sz="1600" dirty="0">
                <a:latin typeface="Microsoft YaHei" panose="020B0503020204020204" pitchFamily="34" charset="-122"/>
                <a:ea typeface="Microsoft YaHei" panose="020B0503020204020204" pitchFamily="34" charset="-122"/>
              </a:rPr>
              <a:t>毫米（室内</a:t>
            </a:r>
            <a:r>
              <a:rPr lang="zh-CN" altLang="en-US" sz="1600" dirty="0">
                <a:latin typeface="Microsoft YaHei" panose="020B0503020204020204" pitchFamily="34" charset="-122"/>
                <a:ea typeface="Microsoft YaHei" panose="020B0503020204020204" pitchFamily="34" charset="-122"/>
              </a:rPr>
              <a:t>则</a:t>
            </a:r>
            <a:r>
              <a:rPr lang="zh-CN" altLang="zh-CN" sz="1600" dirty="0">
                <a:latin typeface="Microsoft YaHei" panose="020B0503020204020204" pitchFamily="34" charset="-122"/>
                <a:ea typeface="Microsoft YaHei" panose="020B0503020204020204" pitchFamily="34" charset="-122"/>
              </a:rPr>
              <a:t>不得超过</a:t>
            </a:r>
            <a:r>
              <a:rPr lang="en-US" altLang="zh-CN" sz="1600" dirty="0">
                <a:latin typeface="Microsoft YaHei" panose="020B0503020204020204" pitchFamily="34" charset="-122"/>
                <a:ea typeface="Microsoft YaHei" panose="020B0503020204020204" pitchFamily="34" charset="-122"/>
              </a:rPr>
              <a:t>6</a:t>
            </a:r>
            <a:r>
              <a:rPr lang="zh-CN" altLang="zh-CN" sz="1600" dirty="0">
                <a:latin typeface="Microsoft YaHei" panose="020B0503020204020204" pitchFamily="34" charset="-122"/>
                <a:ea typeface="Microsoft YaHei" panose="020B0503020204020204" pitchFamily="34" charset="-122"/>
              </a:rPr>
              <a:t>毫米）。</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鞋钉直径：</a:t>
            </a:r>
            <a:r>
              <a:rPr lang="zh-CN" altLang="zh-CN" sz="1600" dirty="0">
                <a:latin typeface="Microsoft YaHei" panose="020B0503020204020204" pitchFamily="34" charset="-122"/>
                <a:ea typeface="Microsoft YaHei" panose="020B0503020204020204" pitchFamily="34" charset="-122"/>
              </a:rPr>
              <a:t>国际田联规定最接近鞋钉尖端的一半长度</a:t>
            </a:r>
            <a:r>
              <a:rPr lang="zh-CN" altLang="en-US" sz="1600" dirty="0">
                <a:latin typeface="Microsoft YaHei" panose="020B0503020204020204" pitchFamily="34" charset="-122"/>
                <a:ea typeface="Microsoft YaHei" panose="020B0503020204020204" pitchFamily="34" charset="-122"/>
              </a:rPr>
              <a:t>必须</a:t>
            </a:r>
            <a:r>
              <a:rPr lang="zh-CN" altLang="zh-CN" sz="1600" dirty="0">
                <a:latin typeface="Microsoft YaHei" panose="020B0503020204020204" pitchFamily="34" charset="-122"/>
                <a:ea typeface="Microsoft YaHei" panose="020B0503020204020204" pitchFamily="34" charset="-122"/>
              </a:rPr>
              <a:t>能够穿过直径为</a:t>
            </a:r>
            <a:r>
              <a:rPr lang="en-US" altLang="zh-CN" sz="1600" dirty="0">
                <a:latin typeface="Microsoft YaHei" panose="020B0503020204020204" pitchFamily="34" charset="-122"/>
                <a:ea typeface="Microsoft YaHei" panose="020B0503020204020204" pitchFamily="34" charset="-122"/>
              </a:rPr>
              <a:t>4mm</a:t>
            </a:r>
            <a:r>
              <a:rPr lang="zh-CN" altLang="zh-CN" sz="1600" dirty="0">
                <a:latin typeface="Microsoft YaHei" panose="020B0503020204020204" pitchFamily="34" charset="-122"/>
                <a:ea typeface="Microsoft YaHei" panose="020B0503020204020204" pitchFamily="34" charset="-122"/>
              </a:rPr>
              <a:t>的量规</a:t>
            </a:r>
            <a:r>
              <a:rPr lang="zh-CN" altLang="en-US" sz="1600" dirty="0">
                <a:latin typeface="Microsoft YaHei" panose="020B0503020204020204" pitchFamily="34" charset="-122"/>
                <a:ea typeface="Microsoft YaHei" panose="020B0503020204020204" pitchFamily="34" charset="-122"/>
              </a:rPr>
              <a:t>，即前半部分直径小于</a:t>
            </a:r>
            <a:r>
              <a:rPr lang="en-US" altLang="zh-CN" sz="1600" dirty="0">
                <a:latin typeface="Microsoft YaHei" panose="020B0503020204020204" pitchFamily="34" charset="-122"/>
                <a:ea typeface="Microsoft YaHei" panose="020B0503020204020204" pitchFamily="34" charset="-122"/>
              </a:rPr>
              <a:t>4mm</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鞋钉形状：</a:t>
            </a:r>
            <a:r>
              <a:rPr lang="zh-CN" altLang="en-US" sz="1600" dirty="0">
                <a:latin typeface="Microsoft YaHei" panose="020B0503020204020204" pitchFamily="34" charset="-122"/>
                <a:ea typeface="Microsoft YaHei" panose="020B0503020204020204" pitchFamily="34" charset="-122"/>
              </a:rPr>
              <a:t>国际田联未对鞋钉形状作出明确规定，</a:t>
            </a:r>
            <a:r>
              <a:rPr lang="zh-CN" altLang="zh-CN" sz="1600" dirty="0">
                <a:latin typeface="Microsoft YaHei" panose="020B0503020204020204" pitchFamily="34" charset="-122"/>
                <a:ea typeface="Microsoft YaHei" panose="020B0503020204020204" pitchFamily="34" charset="-122"/>
              </a:rPr>
              <a:t>目前主流中长跑钉鞋鞋钉形状为塔钉或尖钉</a:t>
            </a:r>
            <a:r>
              <a:rPr lang="zh-CN" altLang="en-US" sz="1600" dirty="0">
                <a:latin typeface="Microsoft YaHei" panose="020B0503020204020204" pitchFamily="34" charset="-122"/>
                <a:ea typeface="Microsoft YaHei" panose="020B0503020204020204" pitchFamily="34" charset="-122"/>
              </a:rPr>
              <a:t>两种</a:t>
            </a:r>
            <a:r>
              <a:rPr lang="zh-CN" altLang="zh-CN"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lvl="0">
              <a:lnSpc>
                <a:spcPct val="200000"/>
              </a:lnSpc>
              <a:buChar char="•"/>
            </a:pPr>
            <a:r>
              <a:rPr lang="zh-CN" altLang="zh-CN" sz="1600" b="1" u="sng" dirty="0">
                <a:latin typeface="Microsoft YaHei" panose="020B0503020204020204" pitchFamily="34" charset="-122"/>
                <a:ea typeface="Microsoft YaHei" panose="020B0503020204020204" pitchFamily="34" charset="-122"/>
              </a:rPr>
              <a:t>鞋钉布局：</a:t>
            </a:r>
            <a:r>
              <a:rPr lang="zh-CN" altLang="en-US" sz="1600" dirty="0">
                <a:latin typeface="Microsoft YaHei" panose="020B0503020204020204" pitchFamily="34" charset="-122"/>
                <a:ea typeface="Microsoft YaHei" panose="020B0503020204020204" pitchFamily="34" charset="-122"/>
              </a:rPr>
              <a:t>鞋钉布局与</a:t>
            </a:r>
            <a:r>
              <a:rPr lang="zh-CN" altLang="zh-CN" sz="1600" dirty="0">
                <a:latin typeface="Microsoft YaHei" panose="020B0503020204020204" pitchFamily="34" charset="-122"/>
                <a:ea typeface="Microsoft YaHei" panose="020B0503020204020204" pitchFamily="34" charset="-122"/>
              </a:rPr>
              <a:t>运动员跑动过程中足底压力分布特征</a:t>
            </a:r>
            <a:r>
              <a:rPr lang="zh-CN" altLang="en-US" sz="1600" dirty="0">
                <a:latin typeface="Microsoft YaHei" panose="020B0503020204020204" pitchFamily="34" charset="-122"/>
                <a:ea typeface="Microsoft YaHei" panose="020B0503020204020204" pitchFamily="34" charset="-122"/>
              </a:rPr>
              <a:t>有，鞋钉分布最佳位置应该在脚底受力最大位置，以达到最佳受力效果。</a:t>
            </a:r>
            <a:endParaRPr lang="zh-CN" altLang="en-US" sz="1600" dirty="0"/>
          </a:p>
        </p:txBody>
      </p:sp>
    </p:spTree>
    <p:extLst>
      <p:ext uri="{BB962C8B-B14F-4D97-AF65-F5344CB8AC3E}">
        <p14:creationId xmlns:p14="http://schemas.microsoft.com/office/powerpoint/2010/main" val="294736378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a:extLst>
              <a:ext uri="{FF2B5EF4-FFF2-40B4-BE49-F238E27FC236}">
                <a16:creationId xmlns:a16="http://schemas.microsoft.com/office/drawing/2014/main" id="{08E8C401-0B92-4671-AB64-B8C85071D7B1}"/>
              </a:ext>
            </a:extLst>
          </p:cNvPr>
          <p:cNvSpPr txBox="1"/>
          <p:nvPr/>
        </p:nvSpPr>
        <p:spPr>
          <a:xfrm>
            <a:off x="4031416" y="3348348"/>
            <a:ext cx="4722291"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900" dirty="0" err="1">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Opensim</a:t>
            </a:r>
            <a:r>
              <a:rPr lang="zh-CN" altLang="en-US" sz="2800" b="1" spc="900" dirty="0">
                <a:solidFill>
                  <a:srgbClr val="A63030"/>
                </a:solidFill>
                <a:effectLst>
                  <a:outerShdw blurRad="228600" dist="38100" dir="2700000" algn="tl" rotWithShape="0">
                    <a:prstClr val="black">
                      <a:alpha val="81000"/>
                    </a:prstClr>
                  </a:outerShdw>
                </a:effectLst>
                <a:latin typeface="Aharoni" panose="02010803020104030203" pitchFamily="2" charset="-79"/>
                <a:ea typeface="微软雅黑" panose="020B0503020204020204" charset="-122"/>
                <a:cs typeface="Aharoni" panose="02010803020104030203" pitchFamily="2" charset="-79"/>
              </a:rPr>
              <a:t>介绍</a:t>
            </a:r>
            <a:endParaRPr kumimoji="0" lang="zh-CN" altLang="en-US" sz="2800" b="1" i="0" spc="900" baseline="0" noProof="0" dirty="0">
              <a:ln>
                <a:noFill/>
              </a:ln>
              <a:solidFill>
                <a:srgbClr val="A63030"/>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endParaRPr>
          </a:p>
        </p:txBody>
      </p:sp>
      <p:sp>
        <p:nvSpPr>
          <p:cNvPr id="17" name="文本框 16">
            <a:extLst>
              <a:ext uri="{FF2B5EF4-FFF2-40B4-BE49-F238E27FC236}">
                <a16:creationId xmlns:a16="http://schemas.microsoft.com/office/drawing/2014/main" id="{9FE63CF6-DE0E-49C9-A324-8BFF9F602F7D}"/>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a:extLst>
              <a:ext uri="{FF2B5EF4-FFF2-40B4-BE49-F238E27FC236}">
                <a16:creationId xmlns:a16="http://schemas.microsoft.com/office/drawing/2014/main" id="{AA48FAA3-32A5-4611-80AE-5E0F6CBC468A}"/>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2" name="灯片编号占位符 1">
            <a:extLst>
              <a:ext uri="{FF2B5EF4-FFF2-40B4-BE49-F238E27FC236}">
                <a16:creationId xmlns:a16="http://schemas.microsoft.com/office/drawing/2014/main" id="{374CCFA3-4A3D-8EB6-FA14-ED9995727A31}"/>
              </a:ext>
            </a:extLst>
          </p:cNvPr>
          <p:cNvSpPr>
            <a:spLocks noGrp="1"/>
          </p:cNvSpPr>
          <p:nvPr>
            <p:ph type="sldNum" sz="quarter" idx="12"/>
          </p:nvPr>
        </p:nvSpPr>
        <p:spPr/>
        <p:txBody>
          <a:bodyPr/>
          <a:lstStyle/>
          <a:p>
            <a:fld id="{001606BA-BDB5-42A9-8303-C71C36B1FAAA}" type="slidenum">
              <a:rPr lang="zh-CN" altLang="en-US" smtClean="0"/>
              <a:t>9</a:t>
            </a:fld>
            <a:endParaRPr lang="zh-CN" altLang="en-US"/>
          </a:p>
        </p:txBody>
      </p:sp>
    </p:spTree>
    <p:extLst>
      <p:ext uri="{BB962C8B-B14F-4D97-AF65-F5344CB8AC3E}">
        <p14:creationId xmlns:p14="http://schemas.microsoft.com/office/powerpoint/2010/main" val="11227519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9216</TotalTime>
  <Words>2392</Words>
  <Application>Microsoft Macintosh PowerPoint</Application>
  <PresentationFormat>宽屏</PresentationFormat>
  <Paragraphs>186</Paragraphs>
  <Slides>20</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等线</vt:lpstr>
      <vt:lpstr>华文楷体</vt:lpstr>
      <vt:lpstr>Microsoft YaHei</vt:lpstr>
      <vt:lpstr>Agency FB</vt:lpstr>
      <vt:lpstr>Aharoni</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益巍 吴</cp:lastModifiedBy>
  <cp:revision>357</cp:revision>
  <dcterms:created xsi:type="dcterms:W3CDTF">2019-05-30T16:23:00Z</dcterms:created>
  <dcterms:modified xsi:type="dcterms:W3CDTF">2023-08-16T11:08:51Z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RubyTemplateID">
    <vt:lpwstr>8</vt:lpwstr>
  </property>
</Properties>
</file>